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7" r:id="rId2"/>
    <p:sldId id="598" r:id="rId3"/>
    <p:sldId id="599" r:id="rId4"/>
    <p:sldId id="600" r:id="rId5"/>
    <p:sldId id="601" r:id="rId6"/>
    <p:sldId id="602" r:id="rId7"/>
    <p:sldId id="603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294A-AA79-42DB-A8FC-25C97059D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21673-54EB-4582-88C3-A22FCC4BA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EBA5A-2874-41ED-9DBC-7E264640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3DD28-3AF4-4652-9678-75173D53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B9CD-AC99-48CA-8C27-C37B1B78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32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5E65-5388-458B-88DD-0DA385A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A1C61-C52C-4DB3-92D0-C8149A9C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13E7F-BC16-415E-BF84-DE5E5792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32A4-B381-47BB-B2C1-DCD41329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4ADB-F371-44DB-A4B0-F31E7210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9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28F03-16C5-48FF-B524-53B0C39AF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33E4-9180-4D46-B9B7-C899E983F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846C-7E61-4D50-B05B-D0552747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9CEEC-B980-4896-8DB2-6E809094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B7ED-39BD-4557-A70B-6EA00EDE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0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F898-F115-4032-9111-DFC55476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9953-8302-4593-8926-E3039E9F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3932-B67B-46C5-84A3-7585F734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E1193-3B71-4771-BB1C-D63A912A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92C68-EE73-47DE-A693-5B834289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9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3E85-4CF9-4363-BEF4-BDD6ED0C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105C0-FE34-415F-8909-3DBCC6460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9744-2443-45FE-97BA-015A90E5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4D417-BBD6-41E4-B638-DF69B848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EABE-A06A-4545-9955-102BB694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50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60D6-147F-49AF-8251-E6FFB392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276C-B59E-4ACF-A9D8-187B55CD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5DC9A-C3C2-4CA9-B0D3-5EFF881DC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E9829-D439-419F-A7D5-C5804CAC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E162D-7326-4901-9A43-3EA146F7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53FE8-C900-467D-AA20-A524F5AC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29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63E7-31F9-4376-85CE-D7746770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133C1-8116-43FB-B595-9E0E2D29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DAE79-3CF8-4E89-A8B6-A069624CC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91724-A8D2-4DBB-93CF-856B4762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8687F-F265-4167-A489-DEB8D50A3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21CE1-B99B-4CE7-9355-22AC215D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57F9E-C74A-45B8-8A1C-CDCA5B0C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C0926-40B5-4979-BDEF-619D3FB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8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7D57-AB82-4F97-A8B3-8A9FB3FA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D24B8-5392-446A-AC1C-87F32ED4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35B76-4ACA-4D34-8137-10B655F9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3FE63-E759-490E-AF76-2470FC40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74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772E2-359D-453B-8793-F74DCD33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C990E-41A7-4E36-91DA-D12C32E5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154F-5309-41C7-B7E9-6A0DF9FE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29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DBEB-7D17-43A1-ADF6-6CF9D04D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B4B2-21B4-4914-8CC6-26394723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80793-46A8-42E3-841B-A662F56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8651F-4244-4AAD-9237-E7A2DCF5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9055B-B92A-492A-8A79-D16F9773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19B0B-D68A-4B90-B856-DE4EEE6D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05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CB03-A0C1-4987-9D30-1A6C43CF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53E12-6E26-4C75-B170-9E6C3F79F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13D01-1A79-4F15-9E3D-EA16CDDD3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04150-9D6D-4D8E-A5E0-2489CAC2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8B1EC-9004-4FF8-84FA-01BB80EE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8D563-28C5-4692-BAF0-782AAC4C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1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D7BD3-8614-41E2-9C10-4522EE40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E01F-410C-4217-9F19-EF55CD2E9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4DFB-5293-4278-ADE4-46CDA708F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217B-813C-4016-9B28-11F38BFA350D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61C9-E990-4231-B131-D683691DD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7520-D165-486C-8A55-93534C30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AB3B-4DF1-40FC-93C9-1BB01032AF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37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93623" cy="1122533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use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real-time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debug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commands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sync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keep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alive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massages.</a:t>
            </a:r>
            <a:endParaRPr sz="71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ct val="99800"/>
              </a:lnSpc>
            </a:pP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-3" dirty="0">
                <a:latin typeface="Arial"/>
                <a:cs typeface="Arial"/>
              </a:rPr>
              <a:t> secondary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sending </a:t>
            </a:r>
            <a:r>
              <a:rPr sz="716" spc="-3" dirty="0">
                <a:latin typeface="Arial"/>
                <a:cs typeface="Arial"/>
              </a:rPr>
              <a:t>a request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join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cluster.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accepts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request</a:t>
            </a:r>
            <a:r>
              <a:rPr sz="716" spc="-7" dirty="0">
                <a:latin typeface="Arial"/>
                <a:cs typeface="Arial"/>
              </a:rPr>
              <a:t> 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sends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secondary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secondary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saves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 </a:t>
            </a:r>
            <a:r>
              <a:rPr sz="716" spc="-7" dirty="0">
                <a:latin typeface="Arial"/>
                <a:cs typeface="Arial"/>
              </a:rPr>
              <a:t>databases and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After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secondary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fully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synced,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cluster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members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exchange keepalive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messages,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confirms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cluster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running.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62777">
              <a:lnSpc>
                <a:spcPts val="852"/>
              </a:lnSpc>
            </a:pPr>
            <a:r>
              <a:rPr sz="716" spc="-3" dirty="0">
                <a:latin typeface="Arial"/>
                <a:cs typeface="Arial"/>
              </a:rPr>
              <a:t>The failure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detected</a:t>
            </a:r>
            <a:r>
              <a:rPr sz="716" spc="-3" dirty="0">
                <a:latin typeface="Arial"/>
                <a:cs typeface="Arial"/>
              </a:rPr>
              <a:t> after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heartbeat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interval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multiplied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failover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threshold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HA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48025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9810" cy="66330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42861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spc="-3" dirty="0">
                <a:latin typeface="Arial"/>
                <a:cs typeface="Arial"/>
              </a:rPr>
              <a:t> services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together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use TCP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443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obtain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products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enabling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firmware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updates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648">
              <a:latin typeface="Arial"/>
              <a:cs typeface="Arial"/>
            </a:endParaRPr>
          </a:p>
          <a:p>
            <a:pPr marL="8659" marR="3464">
              <a:lnSpc>
                <a:spcPct val="105700"/>
              </a:lnSpc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attempt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connect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fds1.fortinet.com</a:t>
            </a:r>
            <a:r>
              <a:rPr sz="716" spc="-191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Arial"/>
                <a:cs typeface="Arial"/>
              </a:rPr>
              <a:t>through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TCP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443,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list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secondary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AV/IPS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 </a:t>
            </a:r>
            <a:r>
              <a:rPr sz="716" dirty="0">
                <a:latin typeface="Arial"/>
                <a:cs typeface="Arial"/>
              </a:rPr>
              <a:t>from.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10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0983" cy="1665940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Keeping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up-to-date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important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provide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current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 update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enabling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Schedule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Regular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Updates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guaranteed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relatively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recent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signature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package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system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acting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synchronizes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copies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r>
              <a:rPr sz="716" spc="-10" dirty="0">
                <a:latin typeface="Arial"/>
                <a:cs typeface="Arial"/>
              </a:rPr>
              <a:t> 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when: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copies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If push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(it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notification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FDN)</a:t>
            </a:r>
            <a:endParaRPr sz="71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50">
              <a:latin typeface="Arial"/>
              <a:cs typeface="Arial"/>
            </a:endParaRPr>
          </a:p>
          <a:p>
            <a:pPr marL="8659" marR="86155">
              <a:lnSpc>
                <a:spcPct val="99500"/>
              </a:lnSpc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interrupted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downloading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large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files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again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resumes.</a:t>
            </a:r>
            <a:r>
              <a:rPr sz="716" spc="-10" dirty="0">
                <a:latin typeface="Arial"/>
                <a:cs typeface="Arial"/>
              </a:rPr>
              <a:t> 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hourly,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daily,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weekly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every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minutes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occur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frequently.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13854">
              <a:spcBef>
                <a:spcPts val="3"/>
              </a:spcBef>
            </a:pPr>
            <a:r>
              <a:rPr sz="716" spc="3" dirty="0">
                <a:latin typeface="Arial"/>
                <a:cs typeface="Arial"/>
              </a:rPr>
              <a:t>What</a:t>
            </a:r>
            <a:r>
              <a:rPr sz="716" spc="-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important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 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ensure </a:t>
            </a:r>
            <a:r>
              <a:rPr sz="716" spc="-7" dirty="0">
                <a:latin typeface="Arial"/>
                <a:cs typeface="Arial"/>
              </a:rPr>
              <a:t>FortiManager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10" dirty="0">
                <a:latin typeface="Arial"/>
                <a:cs typeface="Arial"/>
              </a:rPr>
              <a:t> always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updates?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11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89293" cy="2221552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64941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b="1" spc="-14" dirty="0">
                <a:latin typeface="Arial"/>
                <a:cs typeface="Arial"/>
              </a:rPr>
              <a:t>Allow</a:t>
            </a:r>
            <a:r>
              <a:rPr sz="716" b="1" spc="4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Push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Update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notifications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FortiManager’s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soon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signature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released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downloads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immediately.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23389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Usually,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sends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FDN;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spc="-7" dirty="0">
                <a:latin typeface="Arial"/>
                <a:cs typeface="Arial"/>
              </a:rPr>
              <a:t> 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FDN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destination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push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messages.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3" dirty="0">
                <a:latin typeface="Arial"/>
                <a:cs typeface="Arial"/>
              </a:rPr>
              <a:t>What</a:t>
            </a:r>
            <a:r>
              <a:rPr sz="716" spc="-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behind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device?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93949"/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behind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sending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its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cause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fail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non-routable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FDN.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following: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171445" marR="113431" indent="-163220">
              <a:buAutoNum type="arabicPeriod"/>
              <a:tabLst>
                <a:tab pos="171445" algn="l"/>
                <a:tab pos="171878" algn="l"/>
              </a:tabLst>
            </a:pPr>
            <a:r>
              <a:rPr sz="716" spc="-3" dirty="0">
                <a:latin typeface="Arial"/>
                <a:cs typeface="Arial"/>
              </a:rPr>
              <a:t>On </a:t>
            </a:r>
            <a:r>
              <a:rPr sz="716" spc="-7" dirty="0">
                <a:latin typeface="Arial"/>
                <a:cs typeface="Arial"/>
              </a:rPr>
              <a:t>FortiManager,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spc="-7" dirty="0">
                <a:latin typeface="Arial"/>
                <a:cs typeface="Arial"/>
              </a:rPr>
              <a:t> updates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UDP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9443, but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different</a:t>
            </a:r>
            <a:r>
              <a:rPr sz="716" spc="-7" dirty="0">
                <a:latin typeface="Arial"/>
                <a:cs typeface="Arial"/>
              </a:rPr>
              <a:t> port</a:t>
            </a:r>
            <a:r>
              <a:rPr sz="716" spc="-3" dirty="0">
                <a:latin typeface="Arial"/>
                <a:cs typeface="Arial"/>
              </a:rPr>
              <a:t> number.</a:t>
            </a:r>
            <a:endParaRPr sz="716">
              <a:latin typeface="Arial"/>
              <a:cs typeface="Arial"/>
            </a:endParaRPr>
          </a:p>
          <a:p>
            <a:pPr marL="171445" marR="3464" indent="-163220">
              <a:lnSpc>
                <a:spcPts val="852"/>
              </a:lnSpc>
              <a:spcBef>
                <a:spcPts val="34"/>
              </a:spcBef>
              <a:buAutoNum type="arabicPeriod"/>
              <a:tabLst>
                <a:tab pos="171445" algn="l"/>
                <a:tab pos="171878" algn="l"/>
              </a:tabLst>
            </a:pPr>
            <a:r>
              <a:rPr sz="716" spc="-3" dirty="0">
                <a:latin typeface="Arial"/>
                <a:cs typeface="Arial"/>
              </a:rPr>
              <a:t>On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virtual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forwards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FortiManager.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spc="-7" dirty="0">
                <a:latin typeface="Arial"/>
                <a:cs typeface="Arial"/>
              </a:rPr>
              <a:t> updates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external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 device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changes.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716">
              <a:latin typeface="Arial"/>
              <a:cs typeface="Arial"/>
            </a:endParaRPr>
          </a:p>
          <a:p>
            <a:pPr marL="8659" marR="96113"/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external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intermediary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dynamic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(such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PPPoE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DHCP). </a:t>
            </a:r>
            <a:r>
              <a:rPr sz="716" spc="3" dirty="0">
                <a:latin typeface="Arial"/>
                <a:cs typeface="Arial"/>
              </a:rPr>
              <a:t>When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device’s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external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 </a:t>
            </a:r>
            <a:r>
              <a:rPr sz="716" spc="-3" dirty="0">
                <a:latin typeface="Arial"/>
                <a:cs typeface="Arial"/>
              </a:rPr>
              <a:t> changes,</a:t>
            </a:r>
            <a:r>
              <a:rPr sz="716" spc="-7" dirty="0">
                <a:latin typeface="Arial"/>
                <a:cs typeface="Arial"/>
              </a:rPr>
              <a:t> FortiManager’s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push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 address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becomes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out-of-date.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12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9446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23484" cy="77897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 </a:t>
            </a:r>
            <a:r>
              <a:rPr sz="716" b="1" spc="-7" dirty="0">
                <a:latin typeface="Arial"/>
                <a:cs typeface="Arial"/>
              </a:rPr>
              <a:t>Receive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Status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package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latest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size,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deployed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history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 signature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110833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 </a:t>
            </a:r>
            <a:r>
              <a:rPr sz="716" b="1" spc="-7" dirty="0">
                <a:latin typeface="Arial"/>
                <a:cs typeface="Arial"/>
              </a:rPr>
              <a:t>Update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History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events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occurred,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status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 </a:t>
            </a:r>
            <a:r>
              <a:rPr sz="716" spc="-7" dirty="0">
                <a:latin typeface="Arial"/>
                <a:cs typeface="Arial"/>
              </a:rPr>
              <a:t>change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want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deploy.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13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409642" cy="111996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There 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five main statuses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56"/>
              </a:lnSpc>
              <a:buFont typeface="Arial"/>
              <a:buChar char="•"/>
              <a:tabLst>
                <a:tab pos="131182" algn="l"/>
                <a:tab pos="131615" algn="l"/>
              </a:tabLst>
            </a:pPr>
            <a:r>
              <a:rPr sz="716" b="1" spc="-3" dirty="0">
                <a:latin typeface="Arial"/>
                <a:cs typeface="Arial"/>
              </a:rPr>
              <a:t>Up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to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Date</a:t>
            </a:r>
            <a:r>
              <a:rPr sz="716" spc="-3" dirty="0">
                <a:latin typeface="Arial"/>
                <a:cs typeface="Arial"/>
              </a:rPr>
              <a:t>: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latest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 </a:t>
            </a:r>
            <a:r>
              <a:rPr sz="716" spc="-7" dirty="0">
                <a:latin typeface="Arial"/>
                <a:cs typeface="Arial"/>
              </a:rPr>
              <a:t>has been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56"/>
              </a:lnSpc>
              <a:buFont typeface="Arial"/>
              <a:buChar char="•"/>
              <a:tabLst>
                <a:tab pos="131182" algn="l"/>
                <a:tab pos="131615" algn="l"/>
              </a:tabLst>
            </a:pPr>
            <a:r>
              <a:rPr sz="716" b="1" spc="-7" dirty="0">
                <a:latin typeface="Arial"/>
                <a:cs typeface="Arial"/>
              </a:rPr>
              <a:t>Never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Updated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never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requested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package</a:t>
            </a:r>
            <a:endParaRPr sz="716">
              <a:latin typeface="Arial"/>
              <a:cs typeface="Arial"/>
            </a:endParaRPr>
          </a:p>
          <a:p>
            <a:pPr marL="131182" marR="219502" indent="-122956">
              <a:buFont typeface="Arial"/>
              <a:buChar char="•"/>
              <a:tabLst>
                <a:tab pos="131182" algn="l"/>
                <a:tab pos="131615" algn="l"/>
              </a:tabLst>
            </a:pPr>
            <a:r>
              <a:rPr sz="716" b="1" spc="-7" dirty="0">
                <a:latin typeface="Arial"/>
                <a:cs typeface="Arial"/>
              </a:rPr>
              <a:t>Pending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older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 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acceptable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reason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(such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scheduled update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pending)</a:t>
            </a:r>
            <a:endParaRPr sz="716">
              <a:latin typeface="Arial"/>
              <a:cs typeface="Arial"/>
            </a:endParaRPr>
          </a:p>
          <a:p>
            <a:pPr marL="131182" indent="-122956">
              <a:buFont typeface="Arial"/>
              <a:buChar char="•"/>
              <a:tabLst>
                <a:tab pos="131182" algn="l"/>
                <a:tab pos="131615" algn="l"/>
              </a:tabLst>
            </a:pPr>
            <a:r>
              <a:rPr sz="716" b="1" spc="-7" dirty="0">
                <a:latin typeface="Arial"/>
                <a:cs typeface="Arial"/>
              </a:rPr>
              <a:t>Problem</a:t>
            </a:r>
            <a:r>
              <a:rPr sz="716" spc="-7" dirty="0">
                <a:latin typeface="Arial"/>
                <a:cs typeface="Arial"/>
              </a:rPr>
              <a:t>: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missed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query,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correctly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latest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</a:t>
            </a:r>
            <a:endParaRPr sz="716">
              <a:latin typeface="Arial"/>
              <a:cs typeface="Arial"/>
            </a:endParaRPr>
          </a:p>
          <a:p>
            <a:pPr marL="131182" indent="-122956">
              <a:buFont typeface="Arial"/>
              <a:buChar char="•"/>
              <a:tabLst>
                <a:tab pos="131182" algn="l"/>
                <a:tab pos="131615" algn="l"/>
              </a:tabLst>
            </a:pPr>
            <a:r>
              <a:rPr sz="716" b="1" spc="-3" dirty="0">
                <a:latin typeface="Arial"/>
                <a:cs typeface="Arial"/>
              </a:rPr>
              <a:t>Unknown</a:t>
            </a:r>
            <a:r>
              <a:rPr sz="716" spc="-3" dirty="0">
                <a:latin typeface="Arial"/>
                <a:cs typeface="Arial"/>
              </a:rPr>
              <a:t>: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device’s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status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currently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known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also push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pending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either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individually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same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14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48595" cy="448940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individually.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 attempts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connect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FGD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TCP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443</a:t>
            </a:r>
            <a:r>
              <a:rPr sz="716" spc="-3" dirty="0">
                <a:latin typeface="Arial"/>
                <a:cs typeface="Arial"/>
              </a:rPr>
              <a:t> 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list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secondary </a:t>
            </a:r>
            <a:r>
              <a:rPr sz="716" spc="-7" dirty="0">
                <a:latin typeface="Arial"/>
                <a:cs typeface="Arial"/>
              </a:rPr>
              <a:t>FGD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antispam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packages.</a:t>
            </a:r>
            <a:r>
              <a:rPr sz="716" spc="-7" dirty="0">
                <a:latin typeface="Arial"/>
                <a:cs typeface="Arial"/>
              </a:rPr>
              <a:t> 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scheduled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10 </a:t>
            </a:r>
            <a:r>
              <a:rPr sz="716" spc="-3" dirty="0">
                <a:latin typeface="Arial"/>
                <a:cs typeface="Arial"/>
              </a:rPr>
              <a:t>minutes.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15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71542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</a:t>
            </a:r>
            <a:r>
              <a:rPr sz="716" spc="-3" dirty="0">
                <a:latin typeface="Arial"/>
                <a:cs typeface="Arial"/>
              </a:rPr>
              <a:t> spam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 time, 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take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several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hours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 merge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During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higher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I/O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wait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times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spike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CPU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usage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related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10" dirty="0">
                <a:latin typeface="Arial"/>
                <a:cs typeface="Arial"/>
              </a:rPr>
              <a:t> web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email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processes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FortiManager.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16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46864" cy="77941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20348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antispam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Receive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Status</a:t>
            </a:r>
            <a:r>
              <a:rPr sz="716" spc="-7" dirty="0">
                <a:latin typeface="Arial"/>
                <a:cs typeface="Arial"/>
              </a:rPr>
              <a:t>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 time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received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size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-3" dirty="0">
                <a:latin typeface="Arial"/>
                <a:cs typeface="Arial"/>
              </a:rPr>
              <a:t> history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 </a:t>
            </a:r>
            <a:r>
              <a:rPr sz="716" spc="-7" dirty="0">
                <a:latin typeface="Arial"/>
                <a:cs typeface="Arial"/>
              </a:rPr>
              <a:t>shown.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click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Update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History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see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more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about individual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downloaded.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3464"/>
            <a:r>
              <a:rPr sz="716" spc="-3" dirty="0">
                <a:latin typeface="Arial"/>
                <a:cs typeface="Arial"/>
              </a:rPr>
              <a:t>The </a:t>
            </a:r>
            <a:r>
              <a:rPr sz="716" b="1" spc="-7" dirty="0">
                <a:latin typeface="Arial"/>
                <a:cs typeface="Arial"/>
              </a:rPr>
              <a:t>Query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Status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number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queries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made from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acting 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17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85830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0348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</a:t>
            </a:r>
            <a:r>
              <a:rPr sz="716" b="1" spc="-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Override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Mode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 to </a:t>
            </a:r>
            <a:r>
              <a:rPr sz="716" b="1" spc="-7" dirty="0">
                <a:latin typeface="Arial"/>
                <a:cs typeface="Arial"/>
              </a:rPr>
              <a:t>Loose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recommended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mode.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 </a:t>
            </a:r>
            <a:r>
              <a:rPr sz="716" spc="-7" dirty="0">
                <a:latin typeface="Arial"/>
                <a:cs typeface="Arial"/>
              </a:rPr>
              <a:t> 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fall back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communicate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override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change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Override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Mode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b="1" spc="-7" dirty="0">
                <a:latin typeface="Arial"/>
                <a:cs typeface="Arial"/>
              </a:rPr>
              <a:t>Strict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prevents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fallback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occurring.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communicate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18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9446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40802" cy="88913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77064">
              <a:spcBef>
                <a:spcPts val="61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configure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address,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communicate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servers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addresses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7" dirty="0">
                <a:latin typeface="Arial"/>
                <a:cs typeface="Arial"/>
              </a:rPr>
              <a:t> antivirus,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filter,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email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FortiMail,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FortiClient.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a </a:t>
            </a:r>
            <a:r>
              <a:rPr sz="716" spc="-7" dirty="0">
                <a:latin typeface="Arial"/>
                <a:cs typeface="Arial"/>
              </a:rPr>
              <a:t>good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situation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dedicated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upstream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case,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downstream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dedicated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upstream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configuring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IP address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port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spc="-7" dirty="0">
                <a:latin typeface="Arial"/>
                <a:cs typeface="Arial"/>
              </a:rPr>
              <a:t> 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upstream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19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89714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68078" cy="1220048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112132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tries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obtain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servers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 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Use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Override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10" dirty="0">
                <a:latin typeface="Arial"/>
                <a:cs typeface="Arial"/>
              </a:rPr>
              <a:t>Address</a:t>
            </a:r>
            <a:r>
              <a:rPr sz="716" b="1" spc="41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for </a:t>
            </a:r>
            <a:r>
              <a:rPr sz="716" b="1" spc="-19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FortiGate/FortiMail</a:t>
            </a:r>
            <a:r>
              <a:rPr sz="716" b="1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section.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Depending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Override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Mode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restrict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configured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allow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fallback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 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communicate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 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configured</a:t>
            </a:r>
            <a:r>
              <a:rPr sz="716" spc="-7" dirty="0">
                <a:latin typeface="Arial"/>
                <a:cs typeface="Arial"/>
              </a:rPr>
              <a:t> server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104339" algn="just"/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 example shown on this </a:t>
            </a:r>
            <a:r>
              <a:rPr sz="716" spc="-3" dirty="0">
                <a:latin typeface="Arial"/>
                <a:cs typeface="Arial"/>
              </a:rPr>
              <a:t>slide, </a:t>
            </a:r>
            <a:r>
              <a:rPr sz="716" spc="-10" dirty="0">
                <a:latin typeface="Arial"/>
                <a:cs typeface="Arial"/>
              </a:rPr>
              <a:t>two </a:t>
            </a:r>
            <a:r>
              <a:rPr sz="716" spc="-7" dirty="0">
                <a:latin typeface="Arial"/>
                <a:cs typeface="Arial"/>
              </a:rPr>
              <a:t>override server </a:t>
            </a:r>
            <a:r>
              <a:rPr sz="716" spc="-3" dirty="0">
                <a:latin typeface="Arial"/>
                <a:cs typeface="Arial"/>
              </a:rPr>
              <a:t>addresses are configured. </a:t>
            </a:r>
            <a:r>
              <a:rPr sz="716" dirty="0">
                <a:latin typeface="Arial"/>
                <a:cs typeface="Arial"/>
              </a:rPr>
              <a:t>When </a:t>
            </a:r>
            <a:r>
              <a:rPr sz="716" b="1" spc="-7" dirty="0">
                <a:latin typeface="Arial"/>
                <a:cs typeface="Arial"/>
              </a:rPr>
              <a:t>Server Override 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Mode </a:t>
            </a:r>
            <a:r>
              <a:rPr sz="716" spc="-3" dirty="0">
                <a:latin typeface="Arial"/>
                <a:cs typeface="Arial"/>
              </a:rPr>
              <a:t>is set to </a:t>
            </a:r>
            <a:r>
              <a:rPr sz="716" b="1" spc="-7" dirty="0">
                <a:latin typeface="Arial"/>
                <a:cs typeface="Arial"/>
              </a:rPr>
              <a:t>Strict</a:t>
            </a:r>
            <a:r>
              <a:rPr sz="716" spc="-7" dirty="0">
                <a:latin typeface="Arial"/>
                <a:cs typeface="Arial"/>
              </a:rPr>
              <a:t>, FortiManager gets updates </a:t>
            </a:r>
            <a:r>
              <a:rPr sz="716" i="1" spc="-7" dirty="0">
                <a:latin typeface="Arial"/>
                <a:cs typeface="Arial"/>
              </a:rPr>
              <a:t>only </a:t>
            </a:r>
            <a:r>
              <a:rPr sz="716" spc="-3" dirty="0">
                <a:latin typeface="Arial"/>
                <a:cs typeface="Arial"/>
              </a:rPr>
              <a:t>from these </a:t>
            </a:r>
            <a:r>
              <a:rPr sz="716" spc="-10" dirty="0">
                <a:latin typeface="Arial"/>
                <a:cs typeface="Arial"/>
              </a:rPr>
              <a:t>two </a:t>
            </a:r>
            <a:r>
              <a:rPr sz="716" spc="-3" dirty="0">
                <a:latin typeface="Arial"/>
                <a:cs typeface="Arial"/>
              </a:rPr>
              <a:t>servers. There is </a:t>
            </a:r>
            <a:r>
              <a:rPr sz="716" spc="-7" dirty="0">
                <a:latin typeface="Arial"/>
                <a:cs typeface="Arial"/>
              </a:rPr>
              <a:t>no </a:t>
            </a:r>
            <a:r>
              <a:rPr sz="716" spc="-3" dirty="0">
                <a:latin typeface="Arial"/>
                <a:cs typeface="Arial"/>
              </a:rPr>
              <a:t>fallback to </a:t>
            </a:r>
            <a:r>
              <a:rPr sz="716" spc="-7" dirty="0">
                <a:latin typeface="Arial"/>
                <a:cs typeface="Arial"/>
              </a:rPr>
              <a:t>other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-7" dirty="0">
                <a:latin typeface="Arial"/>
                <a:cs typeface="Arial"/>
              </a:rPr>
              <a:t> not available.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/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</a:t>
            </a:r>
            <a:r>
              <a:rPr sz="716" b="1" spc="-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Override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Mode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Loose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get 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configured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unavailable,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fall back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other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get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20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4355523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84424">
              <a:spcBef>
                <a:spcPts val="61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logging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events,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</a:t>
            </a:r>
            <a:r>
              <a:rPr sz="716" spc="-7" dirty="0">
                <a:latin typeface="Arial"/>
                <a:cs typeface="Arial"/>
              </a:rPr>
              <a:t> 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FDS.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Event</a:t>
            </a:r>
            <a:r>
              <a:rPr sz="716" b="1" spc="10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Logs</a:t>
            </a:r>
            <a:r>
              <a:rPr sz="716" spc="-7" dirty="0">
                <a:latin typeface="Arial"/>
                <a:cs typeface="Arial"/>
              </a:rPr>
              <a:t>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helpful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diagnosing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troubleshooting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related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21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0901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97519" cy="77897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75765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includes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overview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page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 information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managed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quickly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verify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 expired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only,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administrator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license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 of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 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their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 </a:t>
            </a:r>
            <a:r>
              <a:rPr sz="716" spc="-7" dirty="0">
                <a:latin typeface="Arial"/>
                <a:cs typeface="Arial"/>
              </a:rPr>
              <a:t>managing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many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 ADOM,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statuses.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check service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expiring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next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30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days. </a:t>
            </a:r>
            <a:r>
              <a:rPr sz="716" spc="-3" dirty="0">
                <a:latin typeface="Arial"/>
                <a:cs typeface="Arial"/>
              </a:rPr>
              <a:t> This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helps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take</a:t>
            </a:r>
            <a:r>
              <a:rPr sz="716" spc="-7" dirty="0">
                <a:latin typeface="Arial"/>
                <a:cs typeface="Arial"/>
              </a:rPr>
              <a:t> proactive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steps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renew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licenses.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22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9208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15258" cy="77941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images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FDN,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upload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images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computer.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latest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doesn’t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suit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needs,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change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latest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import 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images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management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computer.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change the device </a:t>
            </a:r>
            <a:r>
              <a:rPr sz="716" spc="-3" dirty="0">
                <a:latin typeface="Arial"/>
                <a:cs typeface="Arial"/>
              </a:rPr>
              <a:t> firmware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100443"/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view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available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based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product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managed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23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32576" cy="1015068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upgrade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FortiGate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two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ways: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56"/>
              </a:lnSpc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 </a:t>
            </a:r>
            <a:r>
              <a:rPr sz="716" spc="-7" dirty="0">
                <a:latin typeface="Arial"/>
                <a:cs typeface="Arial"/>
              </a:rPr>
              <a:t>device,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b="1" spc="-7" dirty="0">
                <a:latin typeface="Arial"/>
                <a:cs typeface="Arial"/>
              </a:rPr>
              <a:t>System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Information</a:t>
            </a:r>
            <a:r>
              <a:rPr sz="716" b="1" spc="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widget</a:t>
            </a:r>
            <a:endParaRPr sz="716">
              <a:latin typeface="Arial"/>
              <a:cs typeface="Arial"/>
            </a:endParaRPr>
          </a:p>
          <a:p>
            <a:pPr marL="131182" marR="32904" indent="-122956">
              <a:lnSpc>
                <a:spcPts val="859"/>
              </a:lnSpc>
              <a:spcBef>
                <a:spcPts val="24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multiple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Firmware</a:t>
            </a:r>
            <a:r>
              <a:rPr sz="716" b="1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tab</a:t>
            </a:r>
            <a:r>
              <a:rPr sz="716" spc="-3" dirty="0">
                <a:latin typeface="Arial"/>
                <a:cs typeface="Arial"/>
              </a:rPr>
              <a:t> 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ADOM</a:t>
            </a:r>
            <a:r>
              <a:rPr sz="716" b="1" spc="-7" dirty="0">
                <a:latin typeface="Arial"/>
                <a:cs typeface="Arial"/>
              </a:rPr>
              <a:t>.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upgrade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devices,</a:t>
            </a:r>
            <a:r>
              <a:rPr sz="716" spc="-3" dirty="0">
                <a:latin typeface="Arial"/>
                <a:cs typeface="Arial"/>
              </a:rPr>
              <a:t> selected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group.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716">
              <a:latin typeface="Arial"/>
              <a:cs typeface="Arial"/>
            </a:endParaRPr>
          </a:p>
          <a:p>
            <a:pPr marL="8659" marR="3464"/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upgrade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firmware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schedule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upgrade.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also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retry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case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first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attempt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upgrade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firmware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unsuccessful</a:t>
            </a:r>
            <a:r>
              <a:rPr sz="716" spc="-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7" dirty="0">
                <a:latin typeface="Arial"/>
                <a:cs typeface="Arial"/>
              </a:rPr>
              <a:t>be </a:t>
            </a:r>
            <a:r>
              <a:rPr sz="716" spc="-3" dirty="0">
                <a:latin typeface="Arial"/>
                <a:cs typeface="Arial"/>
              </a:rPr>
              <a:t>caused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interruptions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being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communicate</a:t>
            </a:r>
            <a:r>
              <a:rPr sz="716" spc="-2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FortiManager).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24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189701" cy="1107745"/>
          </a:xfrm>
          <a:prstGeom prst="rect">
            <a:avLst/>
          </a:prstGeom>
        </p:spPr>
        <p:txBody>
          <a:bodyPr vert="horz" wrap="square" lIns="0" tIns="16452" rIns="0" bIns="0" rtlCol="0">
            <a:spAutoFit/>
          </a:bodyPr>
          <a:lstStyle/>
          <a:p>
            <a:pPr marL="8659" marR="147201">
              <a:lnSpc>
                <a:spcPts val="811"/>
              </a:lnSpc>
              <a:spcBef>
                <a:spcPts val="130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also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unmanaged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use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local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server-list</a:t>
            </a:r>
            <a:r>
              <a:rPr sz="716" spc="-191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central-management</a:t>
            </a:r>
            <a:r>
              <a:rPr sz="716" spc="-191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FortiGate,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includes:</a:t>
            </a: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56"/>
              </a:lnSpc>
              <a:spcBef>
                <a:spcPts val="31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IP 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56"/>
              </a:lnSpc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type,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includes:</a:t>
            </a:r>
            <a:endParaRPr sz="716">
              <a:latin typeface="Arial"/>
              <a:cs typeface="Arial"/>
            </a:endParaRPr>
          </a:p>
          <a:p>
            <a:pPr marL="457188" lvl="1" indent="-122090">
              <a:buChar char="•"/>
              <a:tabLst>
                <a:tab pos="457188" algn="l"/>
                <a:tab pos="457621" algn="l"/>
              </a:tabLst>
            </a:pPr>
            <a:r>
              <a:rPr sz="716" spc="-7" dirty="0">
                <a:latin typeface="Arial"/>
                <a:cs typeface="Arial"/>
              </a:rPr>
              <a:t>update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—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7" dirty="0">
                <a:latin typeface="Arial"/>
                <a:cs typeface="Arial"/>
              </a:rPr>
              <a:t> antivirus,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verification</a:t>
            </a:r>
            <a:endParaRPr sz="716">
              <a:latin typeface="Arial"/>
              <a:cs typeface="Arial"/>
            </a:endParaRPr>
          </a:p>
          <a:p>
            <a:pPr marL="457188" lvl="1" indent="-122090">
              <a:buChar char="•"/>
              <a:tabLst>
                <a:tab pos="457188" algn="l"/>
                <a:tab pos="457621" algn="l"/>
              </a:tabLst>
            </a:pPr>
            <a:r>
              <a:rPr sz="716" spc="-7" dirty="0">
                <a:latin typeface="Arial"/>
                <a:cs typeface="Arial"/>
              </a:rPr>
              <a:t>rating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—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anti-spam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rating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682">
              <a:latin typeface="Arial"/>
              <a:cs typeface="Arial"/>
            </a:endParaRPr>
          </a:p>
          <a:p>
            <a:pPr marL="8659" marR="3464">
              <a:lnSpc>
                <a:spcPct val="102400"/>
              </a:lnSpc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include-default-servers</a:t>
            </a:r>
            <a:r>
              <a:rPr sz="716" spc="-187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 FortiGuard </a:t>
            </a:r>
            <a:r>
              <a:rPr sz="716" spc="-3" dirty="0">
                <a:latin typeface="Arial"/>
                <a:cs typeface="Arial"/>
              </a:rPr>
              <a:t>servers if a </a:t>
            </a:r>
            <a:r>
              <a:rPr sz="716" spc="-7" dirty="0">
                <a:latin typeface="Arial"/>
                <a:cs typeface="Arial"/>
              </a:rPr>
              <a:t>private server </a:t>
            </a:r>
            <a:r>
              <a:rPr sz="716" spc="-3" dirty="0">
                <a:latin typeface="Arial"/>
                <a:cs typeface="Arial"/>
              </a:rPr>
              <a:t>(configured 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server-list) </a:t>
            </a:r>
            <a:r>
              <a:rPr sz="716" spc="-3" dirty="0">
                <a:latin typeface="Arial"/>
                <a:cs typeface="Arial"/>
              </a:rPr>
              <a:t>is </a:t>
            </a:r>
            <a:r>
              <a:rPr sz="716" spc="-7" dirty="0">
                <a:latin typeface="Arial"/>
                <a:cs typeface="Arial"/>
              </a:rPr>
              <a:t>unavailable. </a:t>
            </a:r>
            <a:r>
              <a:rPr sz="716" spc="-10" dirty="0">
                <a:latin typeface="Arial"/>
                <a:cs typeface="Arial"/>
              </a:rPr>
              <a:t>You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inclusion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</a:t>
            </a:r>
            <a:r>
              <a:rPr sz="716" spc="-7" dirty="0">
                <a:latin typeface="Arial"/>
                <a:cs typeface="Arial"/>
              </a:rPr>
              <a:t> public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25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64182" cy="88304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3464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uses</a:t>
            </a:r>
            <a:r>
              <a:rPr sz="716" spc="-7" dirty="0">
                <a:latin typeface="Arial"/>
                <a:cs typeface="Arial"/>
              </a:rPr>
              <a:t> 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servers.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every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organization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local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FDS.</a:t>
            </a:r>
            <a:endParaRPr sz="716">
              <a:latin typeface="Arial"/>
              <a:cs typeface="Arial"/>
            </a:endParaRPr>
          </a:p>
          <a:p>
            <a:pPr marL="8659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There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multiple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4" dirty="0">
                <a:latin typeface="Arial"/>
                <a:cs typeface="Arial"/>
              </a:rPr>
              <a:t>ways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configure</a:t>
            </a:r>
            <a:r>
              <a:rPr sz="716" spc="-7" dirty="0">
                <a:latin typeface="Arial"/>
                <a:cs typeface="Arial"/>
              </a:rPr>
              <a:t> 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FDS.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can: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716">
              <a:latin typeface="Arial"/>
              <a:cs typeface="Arial"/>
            </a:endParaRPr>
          </a:p>
          <a:p>
            <a:pPr marL="131182" marR="52386" indent="-122956">
              <a:spcBef>
                <a:spcPts val="3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Configure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FortiGuard</a:t>
            </a:r>
            <a:r>
              <a:rPr sz="716" b="1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widget,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assign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install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managed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decision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override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device-level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setting. </a:t>
            </a:r>
            <a:r>
              <a:rPr sz="716" spc="-3" dirty="0">
                <a:latin typeface="Arial"/>
                <a:cs typeface="Arial"/>
              </a:rPr>
              <a:t> Remember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enable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interface.</a:t>
            </a:r>
            <a:endParaRPr sz="716">
              <a:latin typeface="Arial"/>
              <a:cs typeface="Arial"/>
            </a:endParaRPr>
          </a:p>
          <a:p>
            <a:pPr marL="131182" indent="-122956">
              <a:lnSpc>
                <a:spcPts val="811"/>
              </a:lnSpc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Configure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install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script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central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management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server-list.</a:t>
            </a:r>
            <a:endParaRPr sz="716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26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33863" cy="66651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61498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The first step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perform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troubleshooting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issues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check</a:t>
            </a:r>
            <a:r>
              <a:rPr sz="716" spc="-7" dirty="0">
                <a:latin typeface="Arial"/>
                <a:cs typeface="Arial"/>
              </a:rPr>
              <a:t> 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verify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FortiManager.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if:</a:t>
            </a:r>
            <a:endParaRPr sz="716">
              <a:latin typeface="Arial"/>
              <a:cs typeface="Arial"/>
            </a:endParaRPr>
          </a:p>
          <a:p>
            <a:pPr marL="131182" marR="3464" indent="-122956">
              <a:lnSpc>
                <a:spcPts val="805"/>
              </a:lnSpc>
              <a:spcBef>
                <a:spcPts val="75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resolve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domain name.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example,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fds1.fortinet.com</a:t>
            </a:r>
            <a:r>
              <a:rPr sz="716" spc="3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FortiMail.</a:t>
            </a:r>
            <a:endParaRPr sz="716">
              <a:latin typeface="Arial"/>
              <a:cs typeface="Arial"/>
            </a:endParaRPr>
          </a:p>
          <a:p>
            <a:pPr marL="131182" indent="-122956">
              <a:spcBef>
                <a:spcPts val="27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3" dirty="0">
                <a:latin typeface="Arial"/>
                <a:cs typeface="Arial"/>
              </a:rPr>
              <a:t>Communication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public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FortiManager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Services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27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93623" cy="88913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49808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After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verify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check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communicating</a:t>
            </a:r>
            <a:r>
              <a:rPr sz="716" spc="-10" dirty="0">
                <a:latin typeface="Arial"/>
                <a:cs typeface="Arial"/>
              </a:rPr>
              <a:t> 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upstream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server(s).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If</a:t>
            </a:r>
            <a:r>
              <a:rPr sz="716" spc="-7" dirty="0">
                <a:latin typeface="Arial"/>
                <a:cs typeface="Arial"/>
              </a:rPr>
              <a:t> 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connect to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primary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list.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caused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unreachable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177074"/>
            <a:r>
              <a:rPr sz="716" spc="-3" dirty="0">
                <a:latin typeface="Arial"/>
                <a:cs typeface="Arial"/>
              </a:rPr>
              <a:t>After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connects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list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secondary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-7" dirty="0">
                <a:latin typeface="Arial"/>
                <a:cs typeface="Arial"/>
              </a:rPr>
              <a:t> downloads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updates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28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385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408343" cy="165505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54118">
              <a:spcBef>
                <a:spcPts val="61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also check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status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connection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If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-3" dirty="0">
                <a:latin typeface="Arial"/>
                <a:cs typeface="Arial"/>
              </a:rPr>
              <a:t> 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connect to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UpullStat</a:t>
            </a:r>
            <a:r>
              <a:rPr sz="716" spc="44" dirty="0">
                <a:latin typeface="Courier New"/>
                <a:cs typeface="Courier New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current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status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empty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no </a:t>
            </a:r>
            <a:r>
              <a:rPr sz="716" spc="-3" dirty="0">
                <a:latin typeface="Arial"/>
                <a:cs typeface="Arial"/>
              </a:rPr>
              <a:t>information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the date, </a:t>
            </a:r>
            <a:r>
              <a:rPr sz="716" spc="-3" dirty="0">
                <a:latin typeface="Arial"/>
                <a:cs typeface="Arial"/>
              </a:rPr>
              <a:t>time,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size,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67106">
              <a:spcBef>
                <a:spcPts val="3"/>
              </a:spcBef>
            </a:pPr>
            <a:r>
              <a:rPr sz="716" spc="-3" dirty="0">
                <a:latin typeface="Arial"/>
                <a:cs typeface="Arial"/>
              </a:rPr>
              <a:t>After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display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size,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package,</a:t>
            </a:r>
            <a:r>
              <a:rPr sz="716" spc="-7" dirty="0">
                <a:latin typeface="Arial"/>
                <a:cs typeface="Arial"/>
              </a:rPr>
              <a:t> 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address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communicating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682">
              <a:latin typeface="Arial"/>
              <a:cs typeface="Arial"/>
            </a:endParaRPr>
          </a:p>
          <a:p>
            <a:pPr marL="8659"/>
            <a:r>
              <a:rPr sz="716" spc="-3" dirty="0">
                <a:latin typeface="Arial"/>
                <a:cs typeface="Arial"/>
              </a:rPr>
              <a:t>The</a:t>
            </a:r>
            <a:r>
              <a:rPr sz="716" spc="181" dirty="0">
                <a:latin typeface="Arial"/>
                <a:cs typeface="Arial"/>
              </a:rPr>
              <a:t> </a:t>
            </a:r>
            <a:r>
              <a:rPr sz="716" spc="-7" dirty="0">
                <a:latin typeface="Courier New"/>
                <a:cs typeface="Courier New"/>
              </a:rPr>
              <a:t>UpullStat</a:t>
            </a:r>
            <a:r>
              <a:rPr sz="716" spc="17" dirty="0">
                <a:latin typeface="Courier New"/>
                <a:cs typeface="Courier New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-3" dirty="0">
                <a:latin typeface="Arial"/>
                <a:cs typeface="Arial"/>
              </a:rPr>
              <a:t> four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main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statuses:</a:t>
            </a:r>
            <a:endParaRPr sz="716">
              <a:latin typeface="Arial"/>
              <a:cs typeface="Arial"/>
            </a:endParaRPr>
          </a:p>
          <a:p>
            <a:pPr marL="131182" marR="58447" indent="-122956">
              <a:spcBef>
                <a:spcPts val="41"/>
              </a:spcBef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Connected: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connection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initially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succeeds,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synchronization</a:t>
            </a:r>
            <a:r>
              <a:rPr sz="716" spc="55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connection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10" dirty="0">
                <a:latin typeface="Arial"/>
                <a:cs typeface="Arial"/>
              </a:rPr>
              <a:t> yet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occurred.</a:t>
            </a:r>
            <a:endParaRPr sz="716">
              <a:latin typeface="Arial"/>
              <a:cs typeface="Arial"/>
            </a:endParaRPr>
          </a:p>
          <a:p>
            <a:pPr marL="131182" marR="3464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Syncing: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downloading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syncing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 available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FDN.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10" dirty="0">
                <a:latin typeface="Arial"/>
                <a:cs typeface="Arial"/>
              </a:rPr>
              <a:t>Synced: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successfully.</a:t>
            </a:r>
            <a:endParaRPr sz="716">
              <a:latin typeface="Arial"/>
              <a:cs typeface="Arial"/>
            </a:endParaRPr>
          </a:p>
          <a:p>
            <a:pPr marL="131182" indent="-122956">
              <a:buChar char="•"/>
              <a:tabLst>
                <a:tab pos="131182" algn="l"/>
                <a:tab pos="131615" algn="l"/>
              </a:tabLst>
            </a:pPr>
            <a:r>
              <a:rPr sz="716" spc="-7" dirty="0">
                <a:latin typeface="Arial"/>
                <a:cs typeface="Arial"/>
              </a:rPr>
              <a:t>Out-of-sync: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initial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connection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succeeds, </a:t>
            </a:r>
            <a:r>
              <a:rPr sz="716" spc="-7" dirty="0">
                <a:latin typeface="Arial"/>
                <a:cs typeface="Arial"/>
              </a:rPr>
              <a:t>but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disabled.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29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3600450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Good</a:t>
            </a:r>
            <a:r>
              <a:rPr sz="716" spc="-3" dirty="0">
                <a:latin typeface="Arial"/>
                <a:cs typeface="Arial"/>
              </a:rPr>
              <a:t> job!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understand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implement, configure,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troubleshoot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HA cluster.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learn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92744" cy="45632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valid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active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contracts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-3" dirty="0">
                <a:latin typeface="Arial"/>
                <a:cs typeface="Arial"/>
              </a:rPr>
              <a:t> 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ts val="852"/>
              </a:lnSpc>
              <a:spcBef>
                <a:spcPts val="3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check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contract information of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CLI.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expired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trial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99,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means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receive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30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218276" cy="66881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34212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CLI,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check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version,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was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last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updated,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contract information for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also run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real-time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debug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along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-3" dirty="0">
                <a:latin typeface="Arial"/>
                <a:cs typeface="Arial"/>
              </a:rPr>
              <a:t> command,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try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latest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definitions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(or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 local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server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central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management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configuration).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31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32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4"/>
            <a:ext cx="2672628" cy="338344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Congratulations!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have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completed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10" dirty="0">
                <a:latin typeface="Arial"/>
                <a:cs typeface="Arial"/>
              </a:rPr>
              <a:t>Now,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review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33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2520661" cy="118027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covered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lesson.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34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6318" y="0"/>
            <a:ext cx="5299364" cy="6858000"/>
            <a:chOff x="0" y="0"/>
            <a:chExt cx="7772400" cy="10058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2400" cy="10058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315200"/>
              <a:ext cx="7772400" cy="2733675"/>
            </a:xfrm>
            <a:custGeom>
              <a:avLst/>
              <a:gdLst/>
              <a:ahLst/>
              <a:cxnLst/>
              <a:rect l="l" t="t" r="r" b="b"/>
              <a:pathLst>
                <a:path w="7772400" h="2733675">
                  <a:moveTo>
                    <a:pt x="7772400" y="0"/>
                  </a:moveTo>
                  <a:lnTo>
                    <a:pt x="0" y="0"/>
                  </a:lnTo>
                  <a:lnTo>
                    <a:pt x="0" y="2733675"/>
                  </a:lnTo>
                  <a:lnTo>
                    <a:pt x="7772400" y="273367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5" name="object 5"/>
            <p:cNvSpPr/>
            <p:nvPr/>
          </p:nvSpPr>
          <p:spPr>
            <a:xfrm>
              <a:off x="428625" y="7402550"/>
              <a:ext cx="177165" cy="159385"/>
            </a:xfrm>
            <a:custGeom>
              <a:avLst/>
              <a:gdLst/>
              <a:ahLst/>
              <a:cxnLst/>
              <a:rect l="l" t="t" r="r" b="b"/>
              <a:pathLst>
                <a:path w="177165" h="159384">
                  <a:moveTo>
                    <a:pt x="177012" y="0"/>
                  </a:moveTo>
                  <a:lnTo>
                    <a:pt x="0" y="0"/>
                  </a:lnTo>
                  <a:lnTo>
                    <a:pt x="0" y="35344"/>
                  </a:lnTo>
                  <a:lnTo>
                    <a:pt x="0" y="61849"/>
                  </a:lnTo>
                  <a:lnTo>
                    <a:pt x="0" y="95923"/>
                  </a:lnTo>
                  <a:lnTo>
                    <a:pt x="0" y="159042"/>
                  </a:lnTo>
                  <a:lnTo>
                    <a:pt x="39141" y="159042"/>
                  </a:lnTo>
                  <a:lnTo>
                    <a:pt x="39141" y="95923"/>
                  </a:lnTo>
                  <a:lnTo>
                    <a:pt x="157734" y="95923"/>
                  </a:lnTo>
                  <a:lnTo>
                    <a:pt x="157734" y="61849"/>
                  </a:lnTo>
                  <a:lnTo>
                    <a:pt x="39141" y="61849"/>
                  </a:lnTo>
                  <a:lnTo>
                    <a:pt x="39141" y="35344"/>
                  </a:lnTo>
                  <a:lnTo>
                    <a:pt x="177012" y="35344"/>
                  </a:lnTo>
                  <a:lnTo>
                    <a:pt x="17701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218" y="7402771"/>
              <a:ext cx="179142" cy="1584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0668" y="7402550"/>
              <a:ext cx="765810" cy="159385"/>
            </a:xfrm>
            <a:custGeom>
              <a:avLst/>
              <a:gdLst/>
              <a:ahLst/>
              <a:cxnLst/>
              <a:rect l="l" t="t" r="r" b="b"/>
              <a:pathLst>
                <a:path w="765810" h="159384">
                  <a:moveTo>
                    <a:pt x="76098" y="35445"/>
                  </a:moveTo>
                  <a:lnTo>
                    <a:pt x="36957" y="35445"/>
                  </a:lnTo>
                  <a:lnTo>
                    <a:pt x="36957" y="158635"/>
                  </a:lnTo>
                  <a:lnTo>
                    <a:pt x="76098" y="158635"/>
                  </a:lnTo>
                  <a:lnTo>
                    <a:pt x="76098" y="35445"/>
                  </a:lnTo>
                  <a:close/>
                </a:path>
                <a:path w="765810" h="159384">
                  <a:moveTo>
                    <a:pt x="146964" y="0"/>
                  </a:moveTo>
                  <a:lnTo>
                    <a:pt x="0" y="0"/>
                  </a:lnTo>
                  <a:lnTo>
                    <a:pt x="0" y="20193"/>
                  </a:lnTo>
                  <a:lnTo>
                    <a:pt x="0" y="25234"/>
                  </a:lnTo>
                  <a:lnTo>
                    <a:pt x="0" y="35344"/>
                  </a:lnTo>
                  <a:lnTo>
                    <a:pt x="146964" y="35344"/>
                  </a:lnTo>
                  <a:lnTo>
                    <a:pt x="146964" y="25488"/>
                  </a:lnTo>
                  <a:lnTo>
                    <a:pt x="146964" y="25234"/>
                  </a:lnTo>
                  <a:lnTo>
                    <a:pt x="146964" y="20193"/>
                  </a:lnTo>
                  <a:lnTo>
                    <a:pt x="146964" y="0"/>
                  </a:lnTo>
                  <a:close/>
                </a:path>
                <a:path w="765810" h="159384">
                  <a:moveTo>
                    <a:pt x="205473" y="228"/>
                  </a:moveTo>
                  <a:lnTo>
                    <a:pt x="166319" y="228"/>
                  </a:lnTo>
                  <a:lnTo>
                    <a:pt x="166319" y="158635"/>
                  </a:lnTo>
                  <a:lnTo>
                    <a:pt x="205473" y="158635"/>
                  </a:lnTo>
                  <a:lnTo>
                    <a:pt x="205473" y="228"/>
                  </a:lnTo>
                  <a:close/>
                </a:path>
                <a:path w="765810" h="159384">
                  <a:moveTo>
                    <a:pt x="600087" y="123698"/>
                  </a:moveTo>
                  <a:lnTo>
                    <a:pt x="480631" y="123698"/>
                  </a:lnTo>
                  <a:lnTo>
                    <a:pt x="480631" y="95923"/>
                  </a:lnTo>
                  <a:lnTo>
                    <a:pt x="563092" y="95923"/>
                  </a:lnTo>
                  <a:lnTo>
                    <a:pt x="563092" y="61849"/>
                  </a:lnTo>
                  <a:lnTo>
                    <a:pt x="480631" y="61849"/>
                  </a:lnTo>
                  <a:lnTo>
                    <a:pt x="480631" y="35344"/>
                  </a:lnTo>
                  <a:lnTo>
                    <a:pt x="599313" y="35344"/>
                  </a:lnTo>
                  <a:lnTo>
                    <a:pt x="599313" y="0"/>
                  </a:lnTo>
                  <a:lnTo>
                    <a:pt x="441490" y="0"/>
                  </a:lnTo>
                  <a:lnTo>
                    <a:pt x="441490" y="35344"/>
                  </a:lnTo>
                  <a:lnTo>
                    <a:pt x="441490" y="61849"/>
                  </a:lnTo>
                  <a:lnTo>
                    <a:pt x="441490" y="95923"/>
                  </a:lnTo>
                  <a:lnTo>
                    <a:pt x="441490" y="123698"/>
                  </a:lnTo>
                  <a:lnTo>
                    <a:pt x="441490" y="159042"/>
                  </a:lnTo>
                  <a:lnTo>
                    <a:pt x="600087" y="159042"/>
                  </a:lnTo>
                  <a:lnTo>
                    <a:pt x="600087" y="123698"/>
                  </a:lnTo>
                  <a:close/>
                </a:path>
                <a:path w="765810" h="159384">
                  <a:moveTo>
                    <a:pt x="694753" y="35445"/>
                  </a:moveTo>
                  <a:lnTo>
                    <a:pt x="655599" y="35445"/>
                  </a:lnTo>
                  <a:lnTo>
                    <a:pt x="655599" y="158635"/>
                  </a:lnTo>
                  <a:lnTo>
                    <a:pt x="694753" y="158635"/>
                  </a:lnTo>
                  <a:lnTo>
                    <a:pt x="694753" y="35445"/>
                  </a:lnTo>
                  <a:close/>
                </a:path>
                <a:path w="765810" h="159384">
                  <a:moveTo>
                    <a:pt x="765619" y="0"/>
                  </a:moveTo>
                  <a:lnTo>
                    <a:pt x="618642" y="0"/>
                  </a:lnTo>
                  <a:lnTo>
                    <a:pt x="618642" y="20193"/>
                  </a:lnTo>
                  <a:lnTo>
                    <a:pt x="618642" y="25234"/>
                  </a:lnTo>
                  <a:lnTo>
                    <a:pt x="618642" y="35344"/>
                  </a:lnTo>
                  <a:lnTo>
                    <a:pt x="765619" y="35344"/>
                  </a:lnTo>
                  <a:lnTo>
                    <a:pt x="765619" y="25488"/>
                  </a:lnTo>
                  <a:lnTo>
                    <a:pt x="765619" y="25234"/>
                  </a:lnTo>
                  <a:lnTo>
                    <a:pt x="765619" y="20193"/>
                  </a:lnTo>
                  <a:lnTo>
                    <a:pt x="76561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485" y="7402543"/>
              <a:ext cx="179379" cy="1586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17954" y="752270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69" h="38734">
                  <a:moveTo>
                    <a:pt x="27952" y="36079"/>
                  </a:moveTo>
                  <a:lnTo>
                    <a:pt x="19372" y="36079"/>
                  </a:lnTo>
                  <a:lnTo>
                    <a:pt x="10806" y="36129"/>
                  </a:lnTo>
                  <a:lnTo>
                    <a:pt x="11814" y="36800"/>
                  </a:lnTo>
                  <a:lnTo>
                    <a:pt x="19372" y="38302"/>
                  </a:lnTo>
                  <a:lnTo>
                    <a:pt x="26904" y="36776"/>
                  </a:lnTo>
                  <a:lnTo>
                    <a:pt x="27952" y="36079"/>
                  </a:lnTo>
                  <a:close/>
                </a:path>
                <a:path w="39369" h="38734">
                  <a:moveTo>
                    <a:pt x="7992" y="34257"/>
                  </a:moveTo>
                  <a:lnTo>
                    <a:pt x="9878" y="36135"/>
                  </a:lnTo>
                  <a:lnTo>
                    <a:pt x="10806" y="36129"/>
                  </a:lnTo>
                  <a:lnTo>
                    <a:pt x="7992" y="34257"/>
                  </a:lnTo>
                  <a:close/>
                </a:path>
                <a:path w="39369" h="38734">
                  <a:moveTo>
                    <a:pt x="30617" y="34308"/>
                  </a:moveTo>
                  <a:lnTo>
                    <a:pt x="27952" y="36079"/>
                  </a:lnTo>
                  <a:lnTo>
                    <a:pt x="28812" y="36079"/>
                  </a:lnTo>
                  <a:lnTo>
                    <a:pt x="30617" y="34308"/>
                  </a:lnTo>
                  <a:close/>
                </a:path>
                <a:path w="39369" h="38734">
                  <a:moveTo>
                    <a:pt x="34692" y="30311"/>
                  </a:moveTo>
                  <a:lnTo>
                    <a:pt x="30617" y="34308"/>
                  </a:lnTo>
                  <a:lnTo>
                    <a:pt x="33068" y="32680"/>
                  </a:lnTo>
                  <a:lnTo>
                    <a:pt x="34692" y="30311"/>
                  </a:lnTo>
                  <a:close/>
                </a:path>
                <a:path w="39369" h="38734">
                  <a:moveTo>
                    <a:pt x="4018" y="30299"/>
                  </a:moveTo>
                  <a:lnTo>
                    <a:pt x="5655" y="32702"/>
                  </a:lnTo>
                  <a:lnTo>
                    <a:pt x="7992" y="34257"/>
                  </a:lnTo>
                  <a:lnTo>
                    <a:pt x="4018" y="30299"/>
                  </a:lnTo>
                  <a:close/>
                </a:path>
                <a:path w="39369" h="38734">
                  <a:moveTo>
                    <a:pt x="36512" y="27657"/>
                  </a:moveTo>
                  <a:lnTo>
                    <a:pt x="34692" y="30311"/>
                  </a:lnTo>
                  <a:lnTo>
                    <a:pt x="36512" y="28526"/>
                  </a:lnTo>
                  <a:lnTo>
                    <a:pt x="36512" y="27657"/>
                  </a:lnTo>
                  <a:close/>
                </a:path>
                <a:path w="39369" h="38734">
                  <a:moveTo>
                    <a:pt x="2238" y="27686"/>
                  </a:moveTo>
                  <a:lnTo>
                    <a:pt x="2238" y="28526"/>
                  </a:lnTo>
                  <a:lnTo>
                    <a:pt x="4018" y="30299"/>
                  </a:lnTo>
                  <a:lnTo>
                    <a:pt x="2238" y="27686"/>
                  </a:lnTo>
                  <a:close/>
                </a:path>
                <a:path w="39369" h="38734">
                  <a:moveTo>
                    <a:pt x="24987" y="8045"/>
                  </a:moveTo>
                  <a:lnTo>
                    <a:pt x="12125" y="8045"/>
                  </a:lnTo>
                  <a:lnTo>
                    <a:pt x="12125" y="29140"/>
                  </a:lnTo>
                  <a:lnTo>
                    <a:pt x="14875" y="29140"/>
                  </a:lnTo>
                  <a:lnTo>
                    <a:pt x="14875" y="20102"/>
                  </a:lnTo>
                  <a:lnTo>
                    <a:pt x="27855" y="20102"/>
                  </a:lnTo>
                  <a:lnTo>
                    <a:pt x="25668" y="18716"/>
                  </a:lnTo>
                  <a:lnTo>
                    <a:pt x="27005" y="17711"/>
                  </a:lnTo>
                  <a:lnTo>
                    <a:pt x="14875" y="17711"/>
                  </a:lnTo>
                  <a:lnTo>
                    <a:pt x="14875" y="10430"/>
                  </a:lnTo>
                  <a:lnTo>
                    <a:pt x="28298" y="10430"/>
                  </a:lnTo>
                  <a:lnTo>
                    <a:pt x="28191" y="8659"/>
                  </a:lnTo>
                  <a:lnTo>
                    <a:pt x="24987" y="8045"/>
                  </a:lnTo>
                  <a:close/>
                </a:path>
                <a:path w="39369" h="38734">
                  <a:moveTo>
                    <a:pt x="27855" y="20102"/>
                  </a:moveTo>
                  <a:lnTo>
                    <a:pt x="26346" y="20102"/>
                  </a:lnTo>
                  <a:lnTo>
                    <a:pt x="25107" y="23977"/>
                  </a:lnTo>
                  <a:lnTo>
                    <a:pt x="26010" y="29140"/>
                  </a:lnTo>
                  <a:lnTo>
                    <a:pt x="29265" y="29140"/>
                  </a:lnTo>
                  <a:lnTo>
                    <a:pt x="28080" y="27311"/>
                  </a:lnTo>
                  <a:lnTo>
                    <a:pt x="28479" y="26870"/>
                  </a:lnTo>
                  <a:lnTo>
                    <a:pt x="27915" y="20422"/>
                  </a:lnTo>
                  <a:lnTo>
                    <a:pt x="27855" y="20102"/>
                  </a:lnTo>
                  <a:close/>
                </a:path>
                <a:path w="39369" h="38734">
                  <a:moveTo>
                    <a:pt x="2186" y="10680"/>
                  </a:moveTo>
                  <a:lnTo>
                    <a:pt x="1484" y="11710"/>
                  </a:lnTo>
                  <a:lnTo>
                    <a:pt x="79" y="18716"/>
                  </a:lnTo>
                  <a:lnTo>
                    <a:pt x="0" y="19199"/>
                  </a:lnTo>
                  <a:lnTo>
                    <a:pt x="1509" y="26617"/>
                  </a:lnTo>
                  <a:lnTo>
                    <a:pt x="2238" y="27686"/>
                  </a:lnTo>
                  <a:lnTo>
                    <a:pt x="2186" y="10680"/>
                  </a:lnTo>
                  <a:close/>
                </a:path>
                <a:path w="39369" h="38734">
                  <a:moveTo>
                    <a:pt x="36512" y="10659"/>
                  </a:moveTo>
                  <a:lnTo>
                    <a:pt x="36512" y="27657"/>
                  </a:lnTo>
                  <a:lnTo>
                    <a:pt x="37231" y="26609"/>
                  </a:lnTo>
                  <a:lnTo>
                    <a:pt x="38750" y="19199"/>
                  </a:lnTo>
                  <a:lnTo>
                    <a:pt x="37231" y="11710"/>
                  </a:lnTo>
                  <a:lnTo>
                    <a:pt x="36512" y="10659"/>
                  </a:lnTo>
                  <a:close/>
                </a:path>
                <a:path w="39369" h="38734">
                  <a:moveTo>
                    <a:pt x="28298" y="10430"/>
                  </a:moveTo>
                  <a:lnTo>
                    <a:pt x="23419" y="10430"/>
                  </a:lnTo>
                  <a:lnTo>
                    <a:pt x="26055" y="10878"/>
                  </a:lnTo>
                  <a:lnTo>
                    <a:pt x="25380" y="17208"/>
                  </a:lnTo>
                  <a:lnTo>
                    <a:pt x="23595" y="17711"/>
                  </a:lnTo>
                  <a:lnTo>
                    <a:pt x="27005" y="17711"/>
                  </a:lnTo>
                  <a:lnTo>
                    <a:pt x="27744" y="17156"/>
                  </a:lnTo>
                  <a:lnTo>
                    <a:pt x="28593" y="16160"/>
                  </a:lnTo>
                  <a:lnTo>
                    <a:pt x="28479" y="13436"/>
                  </a:lnTo>
                  <a:lnTo>
                    <a:pt x="28298" y="10430"/>
                  </a:lnTo>
                  <a:close/>
                </a:path>
                <a:path w="39369" h="38734">
                  <a:moveTo>
                    <a:pt x="3973" y="8056"/>
                  </a:moveTo>
                  <a:lnTo>
                    <a:pt x="2181" y="9825"/>
                  </a:lnTo>
                  <a:lnTo>
                    <a:pt x="2186" y="10680"/>
                  </a:lnTo>
                  <a:lnTo>
                    <a:pt x="3973" y="8056"/>
                  </a:lnTo>
                  <a:close/>
                </a:path>
                <a:path w="39369" h="38734">
                  <a:moveTo>
                    <a:pt x="34763" y="8099"/>
                  </a:moveTo>
                  <a:lnTo>
                    <a:pt x="36512" y="10659"/>
                  </a:lnTo>
                  <a:lnTo>
                    <a:pt x="36512" y="9825"/>
                  </a:lnTo>
                  <a:lnTo>
                    <a:pt x="34763" y="8099"/>
                  </a:lnTo>
                  <a:close/>
                </a:path>
                <a:path w="39369" h="38734">
                  <a:moveTo>
                    <a:pt x="30542" y="3935"/>
                  </a:moveTo>
                  <a:lnTo>
                    <a:pt x="34763" y="8099"/>
                  </a:lnTo>
                  <a:lnTo>
                    <a:pt x="33068" y="5620"/>
                  </a:lnTo>
                  <a:lnTo>
                    <a:pt x="30542" y="3935"/>
                  </a:lnTo>
                  <a:close/>
                </a:path>
                <a:path w="39369" h="38734">
                  <a:moveTo>
                    <a:pt x="8120" y="3963"/>
                  </a:moveTo>
                  <a:lnTo>
                    <a:pt x="5633" y="5620"/>
                  </a:lnTo>
                  <a:lnTo>
                    <a:pt x="3973" y="8056"/>
                  </a:lnTo>
                  <a:lnTo>
                    <a:pt x="8120" y="3963"/>
                  </a:lnTo>
                  <a:close/>
                </a:path>
                <a:path w="39369" h="38734">
                  <a:moveTo>
                    <a:pt x="10725" y="2228"/>
                  </a:moveTo>
                  <a:lnTo>
                    <a:pt x="9878" y="2228"/>
                  </a:lnTo>
                  <a:lnTo>
                    <a:pt x="8120" y="3963"/>
                  </a:lnTo>
                  <a:lnTo>
                    <a:pt x="10725" y="2228"/>
                  </a:lnTo>
                  <a:close/>
                </a:path>
                <a:path w="39369" h="38734">
                  <a:moveTo>
                    <a:pt x="28812" y="2228"/>
                  </a:moveTo>
                  <a:lnTo>
                    <a:pt x="27983" y="2228"/>
                  </a:lnTo>
                  <a:lnTo>
                    <a:pt x="30542" y="3935"/>
                  </a:lnTo>
                  <a:lnTo>
                    <a:pt x="28812" y="2228"/>
                  </a:lnTo>
                  <a:close/>
                </a:path>
                <a:path w="39369" h="38734">
                  <a:moveTo>
                    <a:pt x="19372" y="0"/>
                  </a:moveTo>
                  <a:lnTo>
                    <a:pt x="11806" y="1508"/>
                  </a:lnTo>
                  <a:lnTo>
                    <a:pt x="10725" y="2228"/>
                  </a:lnTo>
                  <a:lnTo>
                    <a:pt x="27983" y="2228"/>
                  </a:lnTo>
                  <a:lnTo>
                    <a:pt x="26904" y="1508"/>
                  </a:lnTo>
                  <a:lnTo>
                    <a:pt x="193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935" y="7400937"/>
              <a:ext cx="229870" cy="161925"/>
            </a:xfrm>
            <a:custGeom>
              <a:avLst/>
              <a:gdLst/>
              <a:ahLst/>
              <a:cxnLst/>
              <a:rect l="l" t="t" r="r" b="b"/>
              <a:pathLst>
                <a:path w="229869" h="161925">
                  <a:moveTo>
                    <a:pt x="65011" y="119583"/>
                  </a:moveTo>
                  <a:lnTo>
                    <a:pt x="0" y="119583"/>
                  </a:lnTo>
                  <a:lnTo>
                    <a:pt x="0" y="124777"/>
                  </a:lnTo>
                  <a:lnTo>
                    <a:pt x="3111" y="137642"/>
                  </a:lnTo>
                  <a:lnTo>
                    <a:pt x="8610" y="148501"/>
                  </a:lnTo>
                  <a:lnTo>
                    <a:pt x="16052" y="156743"/>
                  </a:lnTo>
                  <a:lnTo>
                    <a:pt x="25006" y="161759"/>
                  </a:lnTo>
                  <a:lnTo>
                    <a:pt x="65011" y="161759"/>
                  </a:lnTo>
                  <a:lnTo>
                    <a:pt x="65011" y="119583"/>
                  </a:lnTo>
                  <a:close/>
                </a:path>
                <a:path w="229869" h="161925">
                  <a:moveTo>
                    <a:pt x="65011" y="59791"/>
                  </a:moveTo>
                  <a:lnTo>
                    <a:pt x="0" y="59791"/>
                  </a:lnTo>
                  <a:lnTo>
                    <a:pt x="0" y="101993"/>
                  </a:lnTo>
                  <a:lnTo>
                    <a:pt x="65011" y="101993"/>
                  </a:lnTo>
                  <a:lnTo>
                    <a:pt x="65011" y="59791"/>
                  </a:lnTo>
                  <a:close/>
                </a:path>
                <a:path w="229869" h="161925">
                  <a:moveTo>
                    <a:pt x="65011" y="0"/>
                  </a:moveTo>
                  <a:lnTo>
                    <a:pt x="26682" y="0"/>
                  </a:lnTo>
                  <a:lnTo>
                    <a:pt x="17145" y="4673"/>
                  </a:lnTo>
                  <a:lnTo>
                    <a:pt x="9182" y="12941"/>
                  </a:lnTo>
                  <a:lnTo>
                    <a:pt x="3302" y="24104"/>
                  </a:lnTo>
                  <a:lnTo>
                    <a:pt x="0" y="37490"/>
                  </a:lnTo>
                  <a:lnTo>
                    <a:pt x="0" y="42202"/>
                  </a:lnTo>
                  <a:lnTo>
                    <a:pt x="65011" y="42202"/>
                  </a:lnTo>
                  <a:lnTo>
                    <a:pt x="65011" y="0"/>
                  </a:lnTo>
                  <a:close/>
                </a:path>
                <a:path w="229869" h="161925">
                  <a:moveTo>
                    <a:pt x="146558" y="119583"/>
                  </a:moveTo>
                  <a:lnTo>
                    <a:pt x="82778" y="119583"/>
                  </a:lnTo>
                  <a:lnTo>
                    <a:pt x="82778" y="161759"/>
                  </a:lnTo>
                  <a:lnTo>
                    <a:pt x="146558" y="161759"/>
                  </a:lnTo>
                  <a:lnTo>
                    <a:pt x="146558" y="119583"/>
                  </a:lnTo>
                  <a:close/>
                </a:path>
                <a:path w="229869" h="161925">
                  <a:moveTo>
                    <a:pt x="146558" y="0"/>
                  </a:moveTo>
                  <a:lnTo>
                    <a:pt x="82778" y="0"/>
                  </a:lnTo>
                  <a:lnTo>
                    <a:pt x="82778" y="42202"/>
                  </a:lnTo>
                  <a:lnTo>
                    <a:pt x="146558" y="42202"/>
                  </a:lnTo>
                  <a:lnTo>
                    <a:pt x="146558" y="0"/>
                  </a:lnTo>
                  <a:close/>
                </a:path>
                <a:path w="229869" h="161925">
                  <a:moveTo>
                    <a:pt x="229514" y="119583"/>
                  </a:moveTo>
                  <a:lnTo>
                    <a:pt x="164312" y="119583"/>
                  </a:lnTo>
                  <a:lnTo>
                    <a:pt x="164312" y="161759"/>
                  </a:lnTo>
                  <a:lnTo>
                    <a:pt x="204508" y="161759"/>
                  </a:lnTo>
                  <a:lnTo>
                    <a:pt x="213448" y="156756"/>
                  </a:lnTo>
                  <a:lnTo>
                    <a:pt x="220891" y="148526"/>
                  </a:lnTo>
                  <a:lnTo>
                    <a:pt x="226390" y="137680"/>
                  </a:lnTo>
                  <a:lnTo>
                    <a:pt x="229514" y="124815"/>
                  </a:lnTo>
                  <a:lnTo>
                    <a:pt x="229514" y="119583"/>
                  </a:lnTo>
                  <a:close/>
                </a:path>
                <a:path w="229869" h="161925">
                  <a:moveTo>
                    <a:pt x="229514" y="59791"/>
                  </a:moveTo>
                  <a:lnTo>
                    <a:pt x="164312" y="59791"/>
                  </a:lnTo>
                  <a:lnTo>
                    <a:pt x="164312" y="101993"/>
                  </a:lnTo>
                  <a:lnTo>
                    <a:pt x="229514" y="101993"/>
                  </a:lnTo>
                  <a:lnTo>
                    <a:pt x="229514" y="59791"/>
                  </a:lnTo>
                  <a:close/>
                </a:path>
                <a:path w="229869" h="161925">
                  <a:moveTo>
                    <a:pt x="229514" y="37452"/>
                  </a:moveTo>
                  <a:lnTo>
                    <a:pt x="226199" y="24079"/>
                  </a:lnTo>
                  <a:lnTo>
                    <a:pt x="220319" y="12928"/>
                  </a:lnTo>
                  <a:lnTo>
                    <a:pt x="212356" y="4660"/>
                  </a:lnTo>
                  <a:lnTo>
                    <a:pt x="202819" y="0"/>
                  </a:lnTo>
                  <a:lnTo>
                    <a:pt x="164312" y="0"/>
                  </a:lnTo>
                  <a:lnTo>
                    <a:pt x="164312" y="42202"/>
                  </a:lnTo>
                  <a:lnTo>
                    <a:pt x="229514" y="42202"/>
                  </a:lnTo>
                  <a:lnTo>
                    <a:pt x="229514" y="37452"/>
                  </a:lnTo>
                  <a:close/>
                </a:path>
              </a:pathLst>
            </a:custGeom>
            <a:solidFill>
              <a:srgbClr val="EE312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5856" y="7419593"/>
              <a:ext cx="342265" cy="244475"/>
            </a:xfrm>
            <a:custGeom>
              <a:avLst/>
              <a:gdLst/>
              <a:ahLst/>
              <a:cxnLst/>
              <a:rect l="l" t="t" r="r" b="b"/>
              <a:pathLst>
                <a:path w="342265" h="244475">
                  <a:moveTo>
                    <a:pt x="96901" y="90182"/>
                  </a:moveTo>
                  <a:lnTo>
                    <a:pt x="0" y="90182"/>
                  </a:lnTo>
                  <a:lnTo>
                    <a:pt x="0" y="153860"/>
                  </a:lnTo>
                  <a:lnTo>
                    <a:pt x="96901" y="153860"/>
                  </a:lnTo>
                  <a:lnTo>
                    <a:pt x="96901" y="90182"/>
                  </a:lnTo>
                  <a:close/>
                </a:path>
                <a:path w="342265" h="244475">
                  <a:moveTo>
                    <a:pt x="218465" y="180378"/>
                  </a:moveTo>
                  <a:lnTo>
                    <a:pt x="123380" y="180378"/>
                  </a:lnTo>
                  <a:lnTo>
                    <a:pt x="123380" y="244017"/>
                  </a:lnTo>
                  <a:lnTo>
                    <a:pt x="218465" y="244017"/>
                  </a:lnTo>
                  <a:lnTo>
                    <a:pt x="218465" y="180378"/>
                  </a:lnTo>
                  <a:close/>
                </a:path>
                <a:path w="342265" h="244475">
                  <a:moveTo>
                    <a:pt x="218465" y="0"/>
                  </a:moveTo>
                  <a:lnTo>
                    <a:pt x="123380" y="0"/>
                  </a:lnTo>
                  <a:lnTo>
                    <a:pt x="123380" y="63665"/>
                  </a:lnTo>
                  <a:lnTo>
                    <a:pt x="218465" y="63665"/>
                  </a:lnTo>
                  <a:lnTo>
                    <a:pt x="218465" y="0"/>
                  </a:lnTo>
                  <a:close/>
                </a:path>
                <a:path w="342265" h="244475">
                  <a:moveTo>
                    <a:pt x="342125" y="90182"/>
                  </a:moveTo>
                  <a:lnTo>
                    <a:pt x="244919" y="90182"/>
                  </a:lnTo>
                  <a:lnTo>
                    <a:pt x="244919" y="153860"/>
                  </a:lnTo>
                  <a:lnTo>
                    <a:pt x="342125" y="153860"/>
                  </a:lnTo>
                  <a:lnTo>
                    <a:pt x="342125" y="90182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5859" y="7419592"/>
              <a:ext cx="96906" cy="63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5859" y="7599967"/>
              <a:ext cx="96906" cy="636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784" y="7419592"/>
              <a:ext cx="97199" cy="636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0784" y="7599967"/>
              <a:ext cx="97199" cy="636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4968" y="7599957"/>
              <a:ext cx="95083" cy="636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4095" y="7599957"/>
              <a:ext cx="95084" cy="636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4968" y="7509871"/>
              <a:ext cx="95083" cy="636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4095" y="7509871"/>
              <a:ext cx="95084" cy="63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4968" y="7419588"/>
              <a:ext cx="95083" cy="636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4095" y="7419588"/>
              <a:ext cx="95084" cy="636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07786" y="7419593"/>
              <a:ext cx="699770" cy="244475"/>
            </a:xfrm>
            <a:custGeom>
              <a:avLst/>
              <a:gdLst/>
              <a:ahLst/>
              <a:cxnLst/>
              <a:rect l="l" t="t" r="r" b="b"/>
              <a:pathLst>
                <a:path w="699770" h="244475">
                  <a:moveTo>
                    <a:pt x="95084" y="90284"/>
                  </a:moveTo>
                  <a:lnTo>
                    <a:pt x="0" y="90284"/>
                  </a:lnTo>
                  <a:lnTo>
                    <a:pt x="0" y="153949"/>
                  </a:lnTo>
                  <a:lnTo>
                    <a:pt x="95084" y="153949"/>
                  </a:lnTo>
                  <a:lnTo>
                    <a:pt x="95084" y="90284"/>
                  </a:lnTo>
                  <a:close/>
                </a:path>
                <a:path w="699770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699770" h="244475">
                  <a:moveTo>
                    <a:pt x="215950" y="180378"/>
                  </a:moveTo>
                  <a:lnTo>
                    <a:pt x="120865" y="180378"/>
                  </a:lnTo>
                  <a:lnTo>
                    <a:pt x="120865" y="244017"/>
                  </a:lnTo>
                  <a:lnTo>
                    <a:pt x="215950" y="244017"/>
                  </a:lnTo>
                  <a:lnTo>
                    <a:pt x="215950" y="180378"/>
                  </a:lnTo>
                  <a:close/>
                </a:path>
                <a:path w="699770" h="244475">
                  <a:moveTo>
                    <a:pt x="215950" y="90284"/>
                  </a:moveTo>
                  <a:lnTo>
                    <a:pt x="120865" y="90284"/>
                  </a:lnTo>
                  <a:lnTo>
                    <a:pt x="120865" y="153949"/>
                  </a:lnTo>
                  <a:lnTo>
                    <a:pt x="215950" y="153949"/>
                  </a:lnTo>
                  <a:lnTo>
                    <a:pt x="215950" y="90284"/>
                  </a:lnTo>
                  <a:close/>
                </a:path>
                <a:path w="699770" h="244475">
                  <a:moveTo>
                    <a:pt x="215950" y="0"/>
                  </a:moveTo>
                  <a:lnTo>
                    <a:pt x="120865" y="0"/>
                  </a:lnTo>
                  <a:lnTo>
                    <a:pt x="120865" y="63665"/>
                  </a:lnTo>
                  <a:lnTo>
                    <a:pt x="215950" y="63665"/>
                  </a:lnTo>
                  <a:lnTo>
                    <a:pt x="215950" y="0"/>
                  </a:lnTo>
                  <a:close/>
                </a:path>
                <a:path w="699770" h="244475">
                  <a:moveTo>
                    <a:pt x="336829" y="180378"/>
                  </a:moveTo>
                  <a:lnTo>
                    <a:pt x="241744" y="180378"/>
                  </a:lnTo>
                  <a:lnTo>
                    <a:pt x="241744" y="244017"/>
                  </a:lnTo>
                  <a:lnTo>
                    <a:pt x="336829" y="244017"/>
                  </a:lnTo>
                  <a:lnTo>
                    <a:pt x="336829" y="180378"/>
                  </a:lnTo>
                  <a:close/>
                </a:path>
                <a:path w="699770" h="244475">
                  <a:moveTo>
                    <a:pt x="336829" y="90284"/>
                  </a:moveTo>
                  <a:lnTo>
                    <a:pt x="241744" y="90284"/>
                  </a:lnTo>
                  <a:lnTo>
                    <a:pt x="241744" y="153949"/>
                  </a:lnTo>
                  <a:lnTo>
                    <a:pt x="336829" y="153949"/>
                  </a:lnTo>
                  <a:lnTo>
                    <a:pt x="336829" y="90284"/>
                  </a:lnTo>
                  <a:close/>
                </a:path>
                <a:path w="699770" h="244475">
                  <a:moveTo>
                    <a:pt x="336829" y="0"/>
                  </a:moveTo>
                  <a:lnTo>
                    <a:pt x="241744" y="0"/>
                  </a:lnTo>
                  <a:lnTo>
                    <a:pt x="241744" y="63665"/>
                  </a:lnTo>
                  <a:lnTo>
                    <a:pt x="336829" y="63665"/>
                  </a:lnTo>
                  <a:lnTo>
                    <a:pt x="336829" y="0"/>
                  </a:lnTo>
                  <a:close/>
                </a:path>
                <a:path w="699770" h="244475">
                  <a:moveTo>
                    <a:pt x="457708" y="180378"/>
                  </a:moveTo>
                  <a:lnTo>
                    <a:pt x="362623" y="180378"/>
                  </a:lnTo>
                  <a:lnTo>
                    <a:pt x="362623" y="244017"/>
                  </a:lnTo>
                  <a:lnTo>
                    <a:pt x="457708" y="244017"/>
                  </a:lnTo>
                  <a:lnTo>
                    <a:pt x="457708" y="180378"/>
                  </a:lnTo>
                  <a:close/>
                </a:path>
                <a:path w="699770" h="244475">
                  <a:moveTo>
                    <a:pt x="457708" y="90284"/>
                  </a:moveTo>
                  <a:lnTo>
                    <a:pt x="362623" y="90284"/>
                  </a:lnTo>
                  <a:lnTo>
                    <a:pt x="362623" y="153949"/>
                  </a:lnTo>
                  <a:lnTo>
                    <a:pt x="457708" y="153949"/>
                  </a:lnTo>
                  <a:lnTo>
                    <a:pt x="457708" y="90284"/>
                  </a:lnTo>
                  <a:close/>
                </a:path>
                <a:path w="699770" h="244475">
                  <a:moveTo>
                    <a:pt x="457708" y="0"/>
                  </a:moveTo>
                  <a:lnTo>
                    <a:pt x="362623" y="0"/>
                  </a:lnTo>
                  <a:lnTo>
                    <a:pt x="362623" y="63665"/>
                  </a:lnTo>
                  <a:lnTo>
                    <a:pt x="457708" y="63665"/>
                  </a:lnTo>
                  <a:lnTo>
                    <a:pt x="457708" y="0"/>
                  </a:lnTo>
                  <a:close/>
                </a:path>
                <a:path w="699770" h="244475">
                  <a:moveTo>
                    <a:pt x="578573" y="180378"/>
                  </a:moveTo>
                  <a:lnTo>
                    <a:pt x="483489" y="180378"/>
                  </a:lnTo>
                  <a:lnTo>
                    <a:pt x="483489" y="244017"/>
                  </a:lnTo>
                  <a:lnTo>
                    <a:pt x="578573" y="244017"/>
                  </a:lnTo>
                  <a:lnTo>
                    <a:pt x="578573" y="180378"/>
                  </a:lnTo>
                  <a:close/>
                </a:path>
                <a:path w="699770" h="244475">
                  <a:moveTo>
                    <a:pt x="578573" y="90284"/>
                  </a:moveTo>
                  <a:lnTo>
                    <a:pt x="483489" y="90284"/>
                  </a:lnTo>
                  <a:lnTo>
                    <a:pt x="483489" y="153949"/>
                  </a:lnTo>
                  <a:lnTo>
                    <a:pt x="578573" y="153949"/>
                  </a:lnTo>
                  <a:lnTo>
                    <a:pt x="578573" y="90284"/>
                  </a:lnTo>
                  <a:close/>
                </a:path>
                <a:path w="699770" h="244475">
                  <a:moveTo>
                    <a:pt x="578573" y="0"/>
                  </a:moveTo>
                  <a:lnTo>
                    <a:pt x="483489" y="0"/>
                  </a:lnTo>
                  <a:lnTo>
                    <a:pt x="483489" y="63665"/>
                  </a:lnTo>
                  <a:lnTo>
                    <a:pt x="578573" y="63665"/>
                  </a:lnTo>
                  <a:lnTo>
                    <a:pt x="578573" y="0"/>
                  </a:lnTo>
                  <a:close/>
                </a:path>
                <a:path w="699770" h="244475">
                  <a:moveTo>
                    <a:pt x="699452" y="180378"/>
                  </a:moveTo>
                  <a:lnTo>
                    <a:pt x="604367" y="180378"/>
                  </a:lnTo>
                  <a:lnTo>
                    <a:pt x="604367" y="244017"/>
                  </a:lnTo>
                  <a:lnTo>
                    <a:pt x="699452" y="244017"/>
                  </a:lnTo>
                  <a:lnTo>
                    <a:pt x="699452" y="180378"/>
                  </a:lnTo>
                  <a:close/>
                </a:path>
                <a:path w="699770" h="244475">
                  <a:moveTo>
                    <a:pt x="699452" y="90284"/>
                  </a:moveTo>
                  <a:lnTo>
                    <a:pt x="604367" y="90284"/>
                  </a:lnTo>
                  <a:lnTo>
                    <a:pt x="604367" y="153949"/>
                  </a:lnTo>
                  <a:lnTo>
                    <a:pt x="699452" y="153949"/>
                  </a:lnTo>
                  <a:lnTo>
                    <a:pt x="699452" y="90284"/>
                  </a:lnTo>
                  <a:close/>
                </a:path>
                <a:path w="699770" h="244475">
                  <a:moveTo>
                    <a:pt x="699452" y="0"/>
                  </a:moveTo>
                  <a:lnTo>
                    <a:pt x="604367" y="0"/>
                  </a:lnTo>
                  <a:lnTo>
                    <a:pt x="604367" y="63665"/>
                  </a:lnTo>
                  <a:lnTo>
                    <a:pt x="699452" y="63665"/>
                  </a:lnTo>
                  <a:lnTo>
                    <a:pt x="699452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7790" y="7599967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34"/>
                  </a:lnTo>
                  <a:lnTo>
                    <a:pt x="95083" y="63634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6907" y="7419593"/>
              <a:ext cx="95250" cy="154305"/>
            </a:xfrm>
            <a:custGeom>
              <a:avLst/>
              <a:gdLst/>
              <a:ahLst/>
              <a:cxnLst/>
              <a:rect l="l" t="t" r="r" b="b"/>
              <a:pathLst>
                <a:path w="95250" h="154304">
                  <a:moveTo>
                    <a:pt x="95084" y="90284"/>
                  </a:moveTo>
                  <a:lnTo>
                    <a:pt x="0" y="90284"/>
                  </a:lnTo>
                  <a:lnTo>
                    <a:pt x="0" y="153949"/>
                  </a:lnTo>
                  <a:lnTo>
                    <a:pt x="95084" y="153949"/>
                  </a:lnTo>
                  <a:lnTo>
                    <a:pt x="95084" y="90284"/>
                  </a:lnTo>
                  <a:close/>
                </a:path>
                <a:path w="95250" h="154304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5" name="object 25"/>
            <p:cNvSpPr/>
            <p:nvPr/>
          </p:nvSpPr>
          <p:spPr>
            <a:xfrm>
              <a:off x="5666041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72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72" y="63665"/>
                  </a:lnTo>
                  <a:lnTo>
                    <a:pt x="95072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65" y="180378"/>
                  </a:lnTo>
                  <a:lnTo>
                    <a:pt x="120865" y="244017"/>
                  </a:lnTo>
                  <a:lnTo>
                    <a:pt x="215950" y="244017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6042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5163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50" y="244017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5168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24284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63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63" y="244017"/>
                  </a:lnTo>
                  <a:lnTo>
                    <a:pt x="215963" y="180378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0" name="object 30"/>
            <p:cNvSpPr/>
            <p:nvPr/>
          </p:nvSpPr>
          <p:spPr>
            <a:xfrm>
              <a:off x="5424294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61661" y="7419593"/>
              <a:ext cx="457834" cy="244475"/>
            </a:xfrm>
            <a:custGeom>
              <a:avLst/>
              <a:gdLst/>
              <a:ahLst/>
              <a:cxnLst/>
              <a:rect l="l" t="t" r="r" b="b"/>
              <a:pathLst>
                <a:path w="457835" h="244475">
                  <a:moveTo>
                    <a:pt x="95084" y="90284"/>
                  </a:moveTo>
                  <a:lnTo>
                    <a:pt x="0" y="90284"/>
                  </a:lnTo>
                  <a:lnTo>
                    <a:pt x="0" y="153949"/>
                  </a:lnTo>
                  <a:lnTo>
                    <a:pt x="95084" y="153949"/>
                  </a:lnTo>
                  <a:lnTo>
                    <a:pt x="95084" y="90284"/>
                  </a:lnTo>
                  <a:close/>
                </a:path>
                <a:path w="4578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457835" h="244475">
                  <a:moveTo>
                    <a:pt x="215963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63" y="244017"/>
                  </a:lnTo>
                  <a:lnTo>
                    <a:pt x="215963" y="180378"/>
                  </a:lnTo>
                  <a:close/>
                </a:path>
                <a:path w="457835" h="244475">
                  <a:moveTo>
                    <a:pt x="215963" y="90284"/>
                  </a:moveTo>
                  <a:lnTo>
                    <a:pt x="120878" y="90284"/>
                  </a:lnTo>
                  <a:lnTo>
                    <a:pt x="120878" y="153949"/>
                  </a:lnTo>
                  <a:lnTo>
                    <a:pt x="215963" y="153949"/>
                  </a:lnTo>
                  <a:lnTo>
                    <a:pt x="215963" y="90284"/>
                  </a:lnTo>
                  <a:close/>
                </a:path>
                <a:path w="457835" h="244475">
                  <a:moveTo>
                    <a:pt x="215963" y="0"/>
                  </a:moveTo>
                  <a:lnTo>
                    <a:pt x="120878" y="0"/>
                  </a:lnTo>
                  <a:lnTo>
                    <a:pt x="120878" y="63665"/>
                  </a:lnTo>
                  <a:lnTo>
                    <a:pt x="215963" y="63665"/>
                  </a:lnTo>
                  <a:lnTo>
                    <a:pt x="215963" y="0"/>
                  </a:lnTo>
                  <a:close/>
                </a:path>
                <a:path w="457835" h="244475">
                  <a:moveTo>
                    <a:pt x="336842" y="180378"/>
                  </a:moveTo>
                  <a:lnTo>
                    <a:pt x="241757" y="180378"/>
                  </a:lnTo>
                  <a:lnTo>
                    <a:pt x="241757" y="244017"/>
                  </a:lnTo>
                  <a:lnTo>
                    <a:pt x="336842" y="244017"/>
                  </a:lnTo>
                  <a:lnTo>
                    <a:pt x="336842" y="180378"/>
                  </a:lnTo>
                  <a:close/>
                </a:path>
                <a:path w="457835" h="244475">
                  <a:moveTo>
                    <a:pt x="336842" y="90284"/>
                  </a:moveTo>
                  <a:lnTo>
                    <a:pt x="241757" y="90284"/>
                  </a:lnTo>
                  <a:lnTo>
                    <a:pt x="241757" y="153949"/>
                  </a:lnTo>
                  <a:lnTo>
                    <a:pt x="336842" y="153949"/>
                  </a:lnTo>
                  <a:lnTo>
                    <a:pt x="336842" y="90284"/>
                  </a:lnTo>
                  <a:close/>
                </a:path>
                <a:path w="457835" h="244475">
                  <a:moveTo>
                    <a:pt x="336842" y="0"/>
                  </a:moveTo>
                  <a:lnTo>
                    <a:pt x="241757" y="0"/>
                  </a:lnTo>
                  <a:lnTo>
                    <a:pt x="241757" y="63665"/>
                  </a:lnTo>
                  <a:lnTo>
                    <a:pt x="336842" y="63665"/>
                  </a:lnTo>
                  <a:lnTo>
                    <a:pt x="336842" y="0"/>
                  </a:lnTo>
                  <a:close/>
                </a:path>
                <a:path w="457835" h="244475">
                  <a:moveTo>
                    <a:pt x="457708" y="180378"/>
                  </a:moveTo>
                  <a:lnTo>
                    <a:pt x="362623" y="180378"/>
                  </a:lnTo>
                  <a:lnTo>
                    <a:pt x="362623" y="244017"/>
                  </a:lnTo>
                  <a:lnTo>
                    <a:pt x="457708" y="244017"/>
                  </a:lnTo>
                  <a:lnTo>
                    <a:pt x="457708" y="180378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673" y="7599967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34"/>
                  </a:lnTo>
                  <a:lnTo>
                    <a:pt x="95083" y="63634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0795" y="7419593"/>
              <a:ext cx="95250" cy="154305"/>
            </a:xfrm>
            <a:custGeom>
              <a:avLst/>
              <a:gdLst/>
              <a:ahLst/>
              <a:cxnLst/>
              <a:rect l="l" t="t" r="r" b="b"/>
              <a:pathLst>
                <a:path w="95250" h="154304">
                  <a:moveTo>
                    <a:pt x="95084" y="90284"/>
                  </a:moveTo>
                  <a:lnTo>
                    <a:pt x="0" y="90284"/>
                  </a:lnTo>
                  <a:lnTo>
                    <a:pt x="0" y="153949"/>
                  </a:lnTo>
                  <a:lnTo>
                    <a:pt x="95084" y="153949"/>
                  </a:lnTo>
                  <a:lnTo>
                    <a:pt x="95084" y="90284"/>
                  </a:lnTo>
                  <a:close/>
                </a:path>
                <a:path w="95250" h="154304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9917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63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63" y="244017"/>
                  </a:lnTo>
                  <a:lnTo>
                    <a:pt x="215963" y="180378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9926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9051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50" y="180378"/>
                  </a:moveTo>
                  <a:lnTo>
                    <a:pt x="120865" y="180378"/>
                  </a:lnTo>
                  <a:lnTo>
                    <a:pt x="120865" y="244017"/>
                  </a:lnTo>
                  <a:lnTo>
                    <a:pt x="215950" y="244017"/>
                  </a:lnTo>
                  <a:lnTo>
                    <a:pt x="215950" y="180378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99052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8172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63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63" y="244017"/>
                  </a:lnTo>
                  <a:lnTo>
                    <a:pt x="215963" y="180378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8178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0" name="object 40"/>
            <p:cNvSpPr/>
            <p:nvPr/>
          </p:nvSpPr>
          <p:spPr>
            <a:xfrm>
              <a:off x="4457293" y="7419593"/>
              <a:ext cx="216535" cy="244475"/>
            </a:xfrm>
            <a:custGeom>
              <a:avLst/>
              <a:gdLst/>
              <a:ahLst/>
              <a:cxnLst/>
              <a:rect l="l" t="t" r="r" b="b"/>
              <a:pathLst>
                <a:path w="216535" h="244475">
                  <a:moveTo>
                    <a:pt x="95084" y="0"/>
                  </a:moveTo>
                  <a:lnTo>
                    <a:pt x="0" y="0"/>
                  </a:lnTo>
                  <a:lnTo>
                    <a:pt x="0" y="63665"/>
                  </a:lnTo>
                  <a:lnTo>
                    <a:pt x="95084" y="63665"/>
                  </a:lnTo>
                  <a:lnTo>
                    <a:pt x="95084" y="0"/>
                  </a:lnTo>
                  <a:close/>
                </a:path>
                <a:path w="216535" h="244475">
                  <a:moveTo>
                    <a:pt x="215963" y="180378"/>
                  </a:moveTo>
                  <a:lnTo>
                    <a:pt x="120878" y="180378"/>
                  </a:lnTo>
                  <a:lnTo>
                    <a:pt x="120878" y="244017"/>
                  </a:lnTo>
                  <a:lnTo>
                    <a:pt x="215963" y="244017"/>
                  </a:lnTo>
                  <a:lnTo>
                    <a:pt x="215963" y="180378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1" name="object 41"/>
            <p:cNvSpPr/>
            <p:nvPr/>
          </p:nvSpPr>
          <p:spPr>
            <a:xfrm>
              <a:off x="4457304" y="7509871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4">
                  <a:moveTo>
                    <a:pt x="95083" y="0"/>
                  </a:moveTo>
                  <a:lnTo>
                    <a:pt x="0" y="0"/>
                  </a:lnTo>
                  <a:lnTo>
                    <a:pt x="0" y="63667"/>
                  </a:lnTo>
                  <a:lnTo>
                    <a:pt x="95083" y="63667"/>
                  </a:lnTo>
                  <a:lnTo>
                    <a:pt x="95083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42" name="object 42"/>
            <p:cNvSpPr/>
            <p:nvPr/>
          </p:nvSpPr>
          <p:spPr>
            <a:xfrm>
              <a:off x="3248558" y="7419593"/>
              <a:ext cx="1304290" cy="244475"/>
            </a:xfrm>
            <a:custGeom>
              <a:avLst/>
              <a:gdLst/>
              <a:ahLst/>
              <a:cxnLst/>
              <a:rect l="l" t="t" r="r" b="b"/>
              <a:pathLst>
                <a:path w="1304289" h="244475">
                  <a:moveTo>
                    <a:pt x="95084" y="90284"/>
                  </a:moveTo>
                  <a:lnTo>
                    <a:pt x="0" y="90284"/>
                  </a:lnTo>
                  <a:lnTo>
                    <a:pt x="0" y="153949"/>
                  </a:lnTo>
                  <a:lnTo>
                    <a:pt x="95084" y="153949"/>
                  </a:lnTo>
                  <a:lnTo>
                    <a:pt x="95084" y="90284"/>
                  </a:lnTo>
                  <a:close/>
                </a:path>
                <a:path w="1304289" h="244475">
                  <a:moveTo>
                    <a:pt x="215963" y="90284"/>
                  </a:moveTo>
                  <a:lnTo>
                    <a:pt x="120878" y="90284"/>
                  </a:lnTo>
                  <a:lnTo>
                    <a:pt x="120878" y="153949"/>
                  </a:lnTo>
                  <a:lnTo>
                    <a:pt x="215963" y="153949"/>
                  </a:lnTo>
                  <a:lnTo>
                    <a:pt x="215963" y="90284"/>
                  </a:lnTo>
                  <a:close/>
                </a:path>
                <a:path w="1304289" h="244475">
                  <a:moveTo>
                    <a:pt x="336842" y="90284"/>
                  </a:moveTo>
                  <a:lnTo>
                    <a:pt x="241744" y="90284"/>
                  </a:lnTo>
                  <a:lnTo>
                    <a:pt x="241744" y="153949"/>
                  </a:lnTo>
                  <a:lnTo>
                    <a:pt x="336842" y="153949"/>
                  </a:lnTo>
                  <a:lnTo>
                    <a:pt x="336842" y="90284"/>
                  </a:lnTo>
                  <a:close/>
                </a:path>
                <a:path w="1304289" h="244475">
                  <a:moveTo>
                    <a:pt x="457708" y="90284"/>
                  </a:moveTo>
                  <a:lnTo>
                    <a:pt x="362623" y="90284"/>
                  </a:lnTo>
                  <a:lnTo>
                    <a:pt x="362623" y="153949"/>
                  </a:lnTo>
                  <a:lnTo>
                    <a:pt x="457708" y="153949"/>
                  </a:lnTo>
                  <a:lnTo>
                    <a:pt x="457708" y="90284"/>
                  </a:lnTo>
                  <a:close/>
                </a:path>
                <a:path w="1304289" h="244475">
                  <a:moveTo>
                    <a:pt x="578586" y="90284"/>
                  </a:moveTo>
                  <a:lnTo>
                    <a:pt x="483501" y="90284"/>
                  </a:lnTo>
                  <a:lnTo>
                    <a:pt x="483501" y="153949"/>
                  </a:lnTo>
                  <a:lnTo>
                    <a:pt x="578586" y="153949"/>
                  </a:lnTo>
                  <a:lnTo>
                    <a:pt x="578586" y="90284"/>
                  </a:lnTo>
                  <a:close/>
                </a:path>
                <a:path w="1304289" h="244475">
                  <a:moveTo>
                    <a:pt x="699452" y="90284"/>
                  </a:moveTo>
                  <a:lnTo>
                    <a:pt x="604367" y="90284"/>
                  </a:lnTo>
                  <a:lnTo>
                    <a:pt x="604367" y="153949"/>
                  </a:lnTo>
                  <a:lnTo>
                    <a:pt x="699452" y="153949"/>
                  </a:lnTo>
                  <a:lnTo>
                    <a:pt x="699452" y="90284"/>
                  </a:lnTo>
                  <a:close/>
                </a:path>
                <a:path w="1304289" h="244475">
                  <a:moveTo>
                    <a:pt x="820331" y="90284"/>
                  </a:moveTo>
                  <a:lnTo>
                    <a:pt x="725246" y="90284"/>
                  </a:lnTo>
                  <a:lnTo>
                    <a:pt x="725246" y="153949"/>
                  </a:lnTo>
                  <a:lnTo>
                    <a:pt x="820331" y="153949"/>
                  </a:lnTo>
                  <a:lnTo>
                    <a:pt x="820331" y="90284"/>
                  </a:lnTo>
                  <a:close/>
                </a:path>
                <a:path w="1304289" h="244475">
                  <a:moveTo>
                    <a:pt x="820331" y="0"/>
                  </a:moveTo>
                  <a:lnTo>
                    <a:pt x="725246" y="0"/>
                  </a:lnTo>
                  <a:lnTo>
                    <a:pt x="725246" y="63665"/>
                  </a:lnTo>
                  <a:lnTo>
                    <a:pt x="820331" y="63665"/>
                  </a:lnTo>
                  <a:lnTo>
                    <a:pt x="820331" y="0"/>
                  </a:lnTo>
                  <a:close/>
                </a:path>
                <a:path w="1304289" h="244475">
                  <a:moveTo>
                    <a:pt x="941197" y="90284"/>
                  </a:moveTo>
                  <a:lnTo>
                    <a:pt x="846124" y="90284"/>
                  </a:lnTo>
                  <a:lnTo>
                    <a:pt x="846124" y="153949"/>
                  </a:lnTo>
                  <a:lnTo>
                    <a:pt x="941197" y="153949"/>
                  </a:lnTo>
                  <a:lnTo>
                    <a:pt x="941197" y="90284"/>
                  </a:lnTo>
                  <a:close/>
                </a:path>
                <a:path w="1304289" h="244475">
                  <a:moveTo>
                    <a:pt x="941197" y="0"/>
                  </a:moveTo>
                  <a:lnTo>
                    <a:pt x="846124" y="0"/>
                  </a:lnTo>
                  <a:lnTo>
                    <a:pt x="846124" y="63665"/>
                  </a:lnTo>
                  <a:lnTo>
                    <a:pt x="941197" y="63665"/>
                  </a:lnTo>
                  <a:lnTo>
                    <a:pt x="941197" y="0"/>
                  </a:lnTo>
                  <a:close/>
                </a:path>
                <a:path w="1304289" h="244475">
                  <a:moveTo>
                    <a:pt x="1062075" y="180378"/>
                  </a:moveTo>
                  <a:lnTo>
                    <a:pt x="966990" y="180378"/>
                  </a:lnTo>
                  <a:lnTo>
                    <a:pt x="966990" y="244017"/>
                  </a:lnTo>
                  <a:lnTo>
                    <a:pt x="1062075" y="244017"/>
                  </a:lnTo>
                  <a:lnTo>
                    <a:pt x="1062075" y="180378"/>
                  </a:lnTo>
                  <a:close/>
                </a:path>
                <a:path w="1304289" h="244475">
                  <a:moveTo>
                    <a:pt x="1062075" y="90284"/>
                  </a:moveTo>
                  <a:lnTo>
                    <a:pt x="966990" y="90284"/>
                  </a:lnTo>
                  <a:lnTo>
                    <a:pt x="966990" y="153949"/>
                  </a:lnTo>
                  <a:lnTo>
                    <a:pt x="1062075" y="153949"/>
                  </a:lnTo>
                  <a:lnTo>
                    <a:pt x="1062075" y="90284"/>
                  </a:lnTo>
                  <a:close/>
                </a:path>
                <a:path w="1304289" h="244475">
                  <a:moveTo>
                    <a:pt x="1062075" y="0"/>
                  </a:moveTo>
                  <a:lnTo>
                    <a:pt x="966990" y="0"/>
                  </a:lnTo>
                  <a:lnTo>
                    <a:pt x="966990" y="63665"/>
                  </a:lnTo>
                  <a:lnTo>
                    <a:pt x="1062075" y="63665"/>
                  </a:lnTo>
                  <a:lnTo>
                    <a:pt x="1062075" y="0"/>
                  </a:lnTo>
                  <a:close/>
                </a:path>
                <a:path w="1304289" h="244475">
                  <a:moveTo>
                    <a:pt x="1182954" y="180378"/>
                  </a:moveTo>
                  <a:lnTo>
                    <a:pt x="1087869" y="180378"/>
                  </a:lnTo>
                  <a:lnTo>
                    <a:pt x="1087869" y="244017"/>
                  </a:lnTo>
                  <a:lnTo>
                    <a:pt x="1182954" y="244017"/>
                  </a:lnTo>
                  <a:lnTo>
                    <a:pt x="1182954" y="180378"/>
                  </a:lnTo>
                  <a:close/>
                </a:path>
                <a:path w="1304289" h="244475">
                  <a:moveTo>
                    <a:pt x="1182954" y="90284"/>
                  </a:moveTo>
                  <a:lnTo>
                    <a:pt x="1087869" y="90284"/>
                  </a:lnTo>
                  <a:lnTo>
                    <a:pt x="1087869" y="153949"/>
                  </a:lnTo>
                  <a:lnTo>
                    <a:pt x="1182954" y="153949"/>
                  </a:lnTo>
                  <a:lnTo>
                    <a:pt x="1182954" y="90284"/>
                  </a:lnTo>
                  <a:close/>
                </a:path>
                <a:path w="1304289" h="244475">
                  <a:moveTo>
                    <a:pt x="1182954" y="0"/>
                  </a:moveTo>
                  <a:lnTo>
                    <a:pt x="1087869" y="0"/>
                  </a:lnTo>
                  <a:lnTo>
                    <a:pt x="1087869" y="63665"/>
                  </a:lnTo>
                  <a:lnTo>
                    <a:pt x="1182954" y="63665"/>
                  </a:lnTo>
                  <a:lnTo>
                    <a:pt x="1182954" y="0"/>
                  </a:lnTo>
                  <a:close/>
                </a:path>
                <a:path w="1304289" h="244475">
                  <a:moveTo>
                    <a:pt x="1303820" y="180378"/>
                  </a:moveTo>
                  <a:lnTo>
                    <a:pt x="1208735" y="180378"/>
                  </a:lnTo>
                  <a:lnTo>
                    <a:pt x="1208735" y="244017"/>
                  </a:lnTo>
                  <a:lnTo>
                    <a:pt x="1303820" y="244017"/>
                  </a:lnTo>
                  <a:lnTo>
                    <a:pt x="1303820" y="180378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29904" y="5346621"/>
            <a:ext cx="4466792" cy="1281726"/>
          </a:xfrm>
          <a:prstGeom prst="rect">
            <a:avLst/>
          </a:prstGeom>
        </p:spPr>
        <p:txBody>
          <a:bodyPr vert="horz" wrap="square" lIns="0" tIns="6061" rIns="0" bIns="0" rtlCol="0">
            <a:spAutoFit/>
          </a:bodyPr>
          <a:lstStyle/>
          <a:p>
            <a:pPr marL="8659" marR="3464">
              <a:lnSpc>
                <a:spcPct val="102299"/>
              </a:lnSpc>
              <a:spcBef>
                <a:spcPts val="48"/>
              </a:spcBef>
            </a:pPr>
            <a:r>
              <a:rPr sz="750" b="1" spc="10" dirty="0">
                <a:solidFill>
                  <a:srgbClr val="7F7F7F"/>
                </a:solidFill>
                <a:latin typeface="Arial"/>
                <a:cs typeface="Arial"/>
              </a:rPr>
              <a:t>No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part of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this publication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may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reproduced in any 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form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or by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means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or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used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make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derivative</a:t>
            </a:r>
            <a:r>
              <a:rPr sz="750" b="1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such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as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translation, transformation,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750" b="1" spc="1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adaptation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without</a:t>
            </a:r>
            <a:r>
              <a:rPr sz="750" b="1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permission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 from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Fortinet</a:t>
            </a:r>
            <a:r>
              <a:rPr sz="750" b="1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Inc., 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as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spc="-7" dirty="0">
                <a:solidFill>
                  <a:srgbClr val="7F7F7F"/>
                </a:solidFill>
                <a:latin typeface="Arial"/>
                <a:cs typeface="Arial"/>
              </a:rPr>
              <a:t>stipulated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by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United</a:t>
            </a:r>
            <a:r>
              <a:rPr sz="750" b="1" spc="-3" dirty="0">
                <a:solidFill>
                  <a:srgbClr val="7F7F7F"/>
                </a:solidFill>
                <a:latin typeface="Arial"/>
                <a:cs typeface="Arial"/>
              </a:rPr>
              <a:t> States</a:t>
            </a:r>
            <a:r>
              <a:rPr sz="750" b="1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Copyright </a:t>
            </a:r>
            <a:r>
              <a:rPr sz="750" b="1" spc="3" dirty="0">
                <a:solidFill>
                  <a:srgbClr val="7F7F7F"/>
                </a:solidFill>
                <a:latin typeface="Arial"/>
                <a:cs typeface="Arial"/>
              </a:rPr>
              <a:t>Act</a:t>
            </a:r>
            <a:r>
              <a:rPr sz="750" b="1" dirty="0">
                <a:solidFill>
                  <a:srgbClr val="7F7F7F"/>
                </a:solidFill>
                <a:latin typeface="Arial"/>
                <a:cs typeface="Arial"/>
              </a:rPr>
              <a:t> of </a:t>
            </a:r>
            <a:r>
              <a:rPr sz="750" b="1" spc="-10" dirty="0">
                <a:solidFill>
                  <a:srgbClr val="7F7F7F"/>
                </a:solidFill>
                <a:latin typeface="Arial"/>
                <a:cs typeface="Arial"/>
              </a:rPr>
              <a:t>1976.</a:t>
            </a:r>
            <a:endParaRPr sz="750">
              <a:latin typeface="Arial"/>
              <a:cs typeface="Arial"/>
            </a:endParaRPr>
          </a:p>
          <a:p>
            <a:pPr marL="8659" marR="38965">
              <a:lnSpc>
                <a:spcPct val="107100"/>
              </a:lnSpc>
              <a:spcBef>
                <a:spcPts val="464"/>
              </a:spcBef>
            </a:pP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Copyright©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2019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Inc.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All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rights reserved.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Fortinet®, FortiGate®,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FortiCare®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FortiGuard®,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certain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are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registered trademarks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Inc.,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in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U.S.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jurisdictions,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names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also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registered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and/or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common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law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trademarks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of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 Fortinet.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All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product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company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names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trademarks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their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respective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owners. Performance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contained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were attained 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internal lab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tests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under ideal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actual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results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vary.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Network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variables, different network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environments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and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other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affect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performance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results.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Nothing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represents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commitment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disclaims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all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warranties, whether express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 implied,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except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extent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enters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written </a:t>
            </a:r>
            <a:r>
              <a:rPr sz="477" spc="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contract,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signed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by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Fortinet’s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General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Counsel,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with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purchaser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that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expressly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that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identified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product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will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</a:t>
            </a:r>
            <a:r>
              <a:rPr sz="477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according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certain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expressly-identified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and,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event,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only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specific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metrics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expressly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identified in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written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contract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shall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binding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Fortinet. For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absolute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clarity,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warranty will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limited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performance in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 same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ideal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conditions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Fortinet’s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internal lab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tests. In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no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event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does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make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commitment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related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future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deliverables,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features,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or</a:t>
            </a:r>
            <a:r>
              <a:rPr sz="477" spc="-3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development,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and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circumstances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may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change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such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that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forward-looking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statements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herein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are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not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accurate. </a:t>
            </a:r>
            <a:r>
              <a:rPr sz="477" spc="-12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disclaims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in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full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any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covenants,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representations,and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guarantees pursuant hereto,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whether express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 implied.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Fortinet reserves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right </a:t>
            </a:r>
            <a:r>
              <a:rPr sz="477" spc="10" dirty="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change,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modify,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transfer,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otherwise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revise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this</a:t>
            </a:r>
            <a:r>
              <a:rPr sz="477" spc="-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publication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without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notice,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37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most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current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dirty="0">
                <a:solidFill>
                  <a:srgbClr val="7F7F7F"/>
                </a:solidFill>
                <a:latin typeface="Arial"/>
                <a:cs typeface="Arial"/>
              </a:rPr>
              <a:t>version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477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3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publication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3" dirty="0">
                <a:solidFill>
                  <a:srgbClr val="7F7F7F"/>
                </a:solidFill>
                <a:latin typeface="Arial"/>
                <a:cs typeface="Arial"/>
              </a:rPr>
              <a:t>shall</a:t>
            </a:r>
            <a:r>
              <a:rPr sz="477" spc="-3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be</a:t>
            </a:r>
            <a:r>
              <a:rPr sz="477" spc="-4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477" spc="-7" dirty="0">
                <a:solidFill>
                  <a:srgbClr val="7F7F7F"/>
                </a:solidFill>
                <a:latin typeface="Arial"/>
                <a:cs typeface="Arial"/>
              </a:rPr>
              <a:t>applicable.</a:t>
            </a:r>
            <a:endParaRPr sz="47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09184" cy="456325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After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completing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section,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achieve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objectives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3464">
              <a:lnSpc>
                <a:spcPts val="852"/>
              </a:lnSpc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By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demonstrating competence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FortiManager,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will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effectively</a:t>
            </a:r>
            <a:r>
              <a:rPr sz="716" spc="-7" dirty="0">
                <a:latin typeface="Arial"/>
                <a:cs typeface="Arial"/>
              </a:rPr>
              <a:t> 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4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08331" cy="448940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 marR="3464">
              <a:lnSpc>
                <a:spcPct val="99700"/>
              </a:lnSpc>
              <a:spcBef>
                <a:spcPts val="65"/>
              </a:spcBef>
            </a:pPr>
            <a:r>
              <a:rPr sz="716" spc="-3" dirty="0">
                <a:latin typeface="Arial"/>
                <a:cs typeface="Arial"/>
              </a:rPr>
              <a:t>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acting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-3" dirty="0">
                <a:latin typeface="Arial"/>
                <a:cs typeface="Arial"/>
              </a:rPr>
              <a:t> a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synchronizes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Distribution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(FDN),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10" dirty="0">
                <a:latin typeface="Arial"/>
                <a:cs typeface="Arial"/>
              </a:rPr>
              <a:t>your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private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network’s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Fortinet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local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provides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faster</a:t>
            </a:r>
            <a:r>
              <a:rPr sz="716" spc="-7" dirty="0">
                <a:latin typeface="Arial"/>
                <a:cs typeface="Arial"/>
              </a:rPr>
              <a:t> connection,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reduces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Internet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connection load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time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apply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updates,</a:t>
            </a:r>
            <a:r>
              <a:rPr sz="716" spc="-3" dirty="0">
                <a:latin typeface="Arial"/>
                <a:cs typeface="Arial"/>
              </a:rPr>
              <a:t> 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spc="-3" dirty="0">
                <a:latin typeface="Arial"/>
                <a:cs typeface="Arial"/>
              </a:rPr>
              <a:t> signatures,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many </a:t>
            </a:r>
            <a:r>
              <a:rPr sz="716" spc="-7" dirty="0">
                <a:latin typeface="Arial"/>
                <a:cs typeface="Arial"/>
              </a:rPr>
              <a:t>devices.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5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81067" cy="15500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156292" algn="just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FortiManager </a:t>
            </a:r>
            <a:r>
              <a:rPr sz="716" spc="-3" dirty="0">
                <a:latin typeface="Arial"/>
                <a:cs typeface="Arial"/>
              </a:rPr>
              <a:t>can function </a:t>
            </a:r>
            <a:r>
              <a:rPr sz="716" spc="-7" dirty="0">
                <a:latin typeface="Arial"/>
                <a:cs typeface="Arial"/>
              </a:rPr>
              <a:t>as </a:t>
            </a:r>
            <a:r>
              <a:rPr sz="716" spc="-3" dirty="0">
                <a:latin typeface="Arial"/>
                <a:cs typeface="Arial"/>
              </a:rPr>
              <a:t>a local </a:t>
            </a:r>
            <a:r>
              <a:rPr sz="716" spc="-7" dirty="0">
                <a:latin typeface="Arial"/>
                <a:cs typeface="Arial"/>
              </a:rPr>
              <a:t>FortiGuard Distribution Server </a:t>
            </a:r>
            <a:r>
              <a:rPr sz="716" spc="-3" dirty="0">
                <a:latin typeface="Arial"/>
                <a:cs typeface="Arial"/>
              </a:rPr>
              <a:t>(FDS). It </a:t>
            </a:r>
            <a:r>
              <a:rPr sz="716" spc="-7" dirty="0">
                <a:latin typeface="Arial"/>
                <a:cs typeface="Arial"/>
              </a:rPr>
              <a:t>continuously </a:t>
            </a:r>
            <a:r>
              <a:rPr sz="716" spc="-3" dirty="0">
                <a:latin typeface="Arial"/>
                <a:cs typeface="Arial"/>
              </a:rPr>
              <a:t>connects to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 FDN </a:t>
            </a:r>
            <a:r>
              <a:rPr sz="716" spc="-3" dirty="0">
                <a:latin typeface="Arial"/>
                <a:cs typeface="Arial"/>
              </a:rPr>
              <a:t>servers to </a:t>
            </a:r>
            <a:r>
              <a:rPr sz="716" spc="-7" dirty="0">
                <a:latin typeface="Arial"/>
                <a:cs typeface="Arial"/>
              </a:rPr>
              <a:t>obtain </a:t>
            </a:r>
            <a:r>
              <a:rPr sz="716" spc="-3" dirty="0">
                <a:latin typeface="Arial"/>
                <a:cs typeface="Arial"/>
              </a:rPr>
              <a:t>managed </a:t>
            </a:r>
            <a:r>
              <a:rPr sz="716" spc="-7" dirty="0">
                <a:latin typeface="Arial"/>
                <a:cs typeface="Arial"/>
              </a:rPr>
              <a:t>device </a:t>
            </a:r>
            <a:r>
              <a:rPr sz="716" spc="-3" dirty="0">
                <a:latin typeface="Arial"/>
                <a:cs typeface="Arial"/>
              </a:rPr>
              <a:t>license information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check firmware </a:t>
            </a:r>
            <a:r>
              <a:rPr sz="716" spc="-7" dirty="0">
                <a:latin typeface="Arial"/>
                <a:cs typeface="Arial"/>
              </a:rPr>
              <a:t>availability updates </a:t>
            </a:r>
            <a:r>
              <a:rPr sz="716" spc="-3" dirty="0">
                <a:latin typeface="Arial"/>
                <a:cs typeface="Arial"/>
              </a:rPr>
              <a:t> (unless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configured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closed-network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operations).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provide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signature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filtering,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anti-spam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421686"/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 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not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synchronized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across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cluster.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cluster,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each </a:t>
            </a:r>
            <a:r>
              <a:rPr sz="716" spc="-7" dirty="0">
                <a:latin typeface="Arial"/>
                <a:cs typeface="Arial"/>
              </a:rPr>
              <a:t>device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individually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downloads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provide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independently.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/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8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supports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requests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registered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(managed)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unregistered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(unmanaged)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85290"/>
            <a:r>
              <a:rPr sz="716" spc="-3" dirty="0">
                <a:latin typeface="Arial"/>
                <a:cs typeface="Arial"/>
              </a:rPr>
              <a:t>Use of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</a:t>
            </a:r>
            <a:r>
              <a:rPr sz="716" spc="-3" dirty="0">
                <a:latin typeface="Arial"/>
                <a:cs typeface="Arial"/>
              </a:rPr>
              <a:t> resource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intensive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and,</a:t>
            </a:r>
            <a:r>
              <a:rPr sz="716" spc="-3" dirty="0">
                <a:latin typeface="Arial"/>
                <a:cs typeface="Arial"/>
              </a:rPr>
              <a:t> moreover,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may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dedicate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task.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6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292311" cy="79475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represent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antivirus,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IPS, web-filtering,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anti-spam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750">
              <a:latin typeface="Arial"/>
              <a:cs typeface="Arial"/>
            </a:endParaRPr>
          </a:p>
          <a:p>
            <a:pPr marL="8659" marR="109968">
              <a:lnSpc>
                <a:spcPts val="852"/>
              </a:lnSpc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Historically,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been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referred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 filter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FortiGuard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Currently,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term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covers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services;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however,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specific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GUI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CLI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sections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still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continue </a:t>
            </a:r>
            <a:r>
              <a:rPr sz="716" spc="-3" dirty="0">
                <a:latin typeface="Arial"/>
                <a:cs typeface="Arial"/>
              </a:rPr>
              <a:t>to refer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 </a:t>
            </a:r>
            <a:r>
              <a:rPr sz="716" spc="-7" dirty="0">
                <a:latin typeface="Arial"/>
                <a:cs typeface="Arial"/>
              </a:rPr>
              <a:t>the terminology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shown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 this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slide.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7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7" y="3370303"/>
            <a:ext cx="4331277" cy="558661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95680">
              <a:spcBef>
                <a:spcPts val="61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requires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Internet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using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TCP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port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443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2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packages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databases,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validate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licenses,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spcBef>
                <a:spcPts val="3"/>
              </a:spcBef>
            </a:pP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four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main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create a replica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of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FortiClient.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8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2479" y="499802"/>
            <a:ext cx="4542992" cy="2559627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72688" y="3370303"/>
            <a:ext cx="4373274" cy="2871986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 marR="26842">
              <a:spcBef>
                <a:spcPts val="61"/>
              </a:spcBef>
            </a:pP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order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built-in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FDS,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 </a:t>
            </a:r>
            <a:r>
              <a:rPr sz="716" spc="-7" dirty="0">
                <a:latin typeface="Arial"/>
                <a:cs typeface="Arial"/>
              </a:rPr>
              <a:t>setting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interface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FortiGuard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5628">
              <a:spcBef>
                <a:spcPts val="3"/>
              </a:spcBef>
            </a:pP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configure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Service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14" dirty="0">
                <a:latin typeface="Arial"/>
                <a:cs typeface="Arial"/>
              </a:rPr>
              <a:t>Access</a:t>
            </a:r>
            <a:r>
              <a:rPr sz="716" b="1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settings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per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interface. 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useful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when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different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communicating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spc="-3" dirty="0">
                <a:latin typeface="Arial"/>
                <a:cs typeface="Arial"/>
              </a:rPr>
              <a:t> different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interfaces.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used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FortiGate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query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obtain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FortiGate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Updates</a:t>
            </a:r>
            <a:r>
              <a:rPr sz="716" b="1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IPS, and</a:t>
            </a:r>
            <a:r>
              <a:rPr sz="716" spc="-3" dirty="0">
                <a:latin typeface="Arial"/>
                <a:cs typeface="Arial"/>
              </a:rPr>
              <a:t> license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validation.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Web </a:t>
            </a:r>
            <a:r>
              <a:rPr sz="716" b="1" spc="-7" dirty="0">
                <a:latin typeface="Arial"/>
                <a:cs typeface="Arial"/>
              </a:rPr>
              <a:t>Filtering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 </a:t>
            </a:r>
            <a:r>
              <a:rPr sz="716" spc="-10" dirty="0">
                <a:latin typeface="Arial"/>
                <a:cs typeface="Arial"/>
              </a:rPr>
              <a:t>web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antispam.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3464">
              <a:lnSpc>
                <a:spcPct val="99700"/>
              </a:lnSpc>
            </a:pPr>
            <a:r>
              <a:rPr sz="716" spc="-3" dirty="0">
                <a:latin typeface="Arial"/>
                <a:cs typeface="Arial"/>
              </a:rPr>
              <a:t>The second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configuration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step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on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FortiManager.</a:t>
            </a:r>
            <a:r>
              <a:rPr sz="716" spc="3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By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default,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 </a:t>
            </a:r>
            <a:r>
              <a:rPr sz="716" spc="-191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enabled,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which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allows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continuously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connect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 </a:t>
            </a:r>
            <a:r>
              <a:rPr sz="716" spc="-7" dirty="0">
                <a:latin typeface="Arial"/>
                <a:cs typeface="Arial"/>
              </a:rPr>
              <a:t>obtain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managed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device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information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sync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packages.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However,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enable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such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IPS,</a:t>
            </a:r>
            <a:r>
              <a:rPr sz="716" spc="-10" dirty="0">
                <a:latin typeface="Arial"/>
                <a:cs typeface="Arial"/>
              </a:rPr>
              <a:t> web 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email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so</a:t>
            </a:r>
            <a:r>
              <a:rPr sz="716" spc="-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that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</a:t>
            </a:r>
            <a:r>
              <a:rPr sz="716" spc="-10" dirty="0">
                <a:latin typeface="Arial"/>
                <a:cs typeface="Arial"/>
              </a:rPr>
              <a:t>download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for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these services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716">
              <a:latin typeface="Arial"/>
              <a:cs typeface="Arial"/>
            </a:endParaRPr>
          </a:p>
          <a:p>
            <a:pPr marL="8659" marR="37233"/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 select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Servers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Located</a:t>
            </a:r>
            <a:r>
              <a:rPr sz="716" b="1" spc="14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in</a:t>
            </a:r>
            <a:r>
              <a:rPr sz="716" b="1" spc="7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the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b="1" spc="-3" dirty="0">
                <a:latin typeface="Arial"/>
                <a:cs typeface="Arial"/>
              </a:rPr>
              <a:t>US </a:t>
            </a:r>
            <a:r>
              <a:rPr sz="716" b="1" spc="-7" dirty="0">
                <a:latin typeface="Arial"/>
                <a:cs typeface="Arial"/>
              </a:rPr>
              <a:t>Only</a:t>
            </a:r>
            <a:r>
              <a:rPr sz="716" b="1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limit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communication to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located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 </a:t>
            </a:r>
            <a:r>
              <a:rPr sz="716" spc="-7" dirty="0">
                <a:latin typeface="Arial"/>
                <a:cs typeface="Arial"/>
              </a:rPr>
              <a:t>the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USA. Select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Global</a:t>
            </a:r>
            <a:r>
              <a:rPr sz="716" b="1" dirty="0">
                <a:latin typeface="Arial"/>
                <a:cs typeface="Arial"/>
              </a:rPr>
              <a:t> </a:t>
            </a:r>
            <a:r>
              <a:rPr sz="716" b="1" spc="-7" dirty="0">
                <a:latin typeface="Arial"/>
                <a:cs typeface="Arial"/>
              </a:rPr>
              <a:t>Servers</a:t>
            </a:r>
            <a:r>
              <a:rPr sz="716" b="1" spc="-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communicate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anywhere.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716">
              <a:latin typeface="Arial"/>
              <a:cs typeface="Arial"/>
            </a:endParaRPr>
          </a:p>
          <a:p>
            <a:pPr marL="8659" marR="240283">
              <a:spcBef>
                <a:spcPts val="3"/>
              </a:spcBef>
            </a:pPr>
            <a:r>
              <a:rPr sz="716" dirty="0">
                <a:latin typeface="Arial"/>
                <a:cs typeface="Arial"/>
              </a:rPr>
              <a:t>When</a:t>
            </a:r>
            <a:r>
              <a:rPr sz="716" spc="-31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use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in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closed </a:t>
            </a:r>
            <a:r>
              <a:rPr sz="716" spc="-7" dirty="0">
                <a:latin typeface="Arial"/>
                <a:cs typeface="Arial"/>
              </a:rPr>
              <a:t>network,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communication </a:t>
            </a:r>
            <a:r>
              <a:rPr sz="716" spc="-10" dirty="0">
                <a:latin typeface="Arial"/>
                <a:cs typeface="Arial"/>
              </a:rPr>
              <a:t>with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FortiGuard.</a:t>
            </a:r>
            <a:r>
              <a:rPr sz="716" spc="3" dirty="0">
                <a:latin typeface="Arial"/>
                <a:cs typeface="Arial"/>
              </a:rPr>
              <a:t> When 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communication</a:t>
            </a:r>
            <a:r>
              <a:rPr sz="716" spc="-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disabled,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dirty="0">
                <a:latin typeface="Arial"/>
                <a:cs typeface="Arial"/>
              </a:rPr>
              <a:t>must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upload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antivirus,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IPS,</a:t>
            </a:r>
            <a:r>
              <a:rPr sz="716" spc="-3" dirty="0">
                <a:latin typeface="Arial"/>
                <a:cs typeface="Arial"/>
              </a:rPr>
              <a:t> license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packages,</a:t>
            </a:r>
            <a:r>
              <a:rPr sz="716" spc="-10" dirty="0">
                <a:latin typeface="Arial"/>
                <a:cs typeface="Arial"/>
              </a:rPr>
              <a:t> web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filter,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email filter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databases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manually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 </a:t>
            </a:r>
            <a:r>
              <a:rPr sz="716" spc="-7" dirty="0">
                <a:latin typeface="Arial"/>
                <a:cs typeface="Arial"/>
              </a:rPr>
              <a:t>they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are</a:t>
            </a:r>
            <a:r>
              <a:rPr sz="716" spc="-7" dirty="0">
                <a:latin typeface="Arial"/>
                <a:cs typeface="Arial"/>
              </a:rPr>
              <a:t> no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longer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automatically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retrieved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spc="-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FDN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server(s).</a:t>
            </a:r>
            <a:endParaRPr sz="716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716">
              <a:latin typeface="Arial"/>
              <a:cs typeface="Arial"/>
            </a:endParaRPr>
          </a:p>
          <a:p>
            <a:pPr marL="8659" marR="49356">
              <a:lnSpc>
                <a:spcPct val="99700"/>
              </a:lnSpc>
            </a:pPr>
            <a:r>
              <a:rPr sz="716" spc="-7" dirty="0">
                <a:latin typeface="Arial"/>
                <a:cs typeface="Arial"/>
              </a:rPr>
              <a:t>During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first-time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setup,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4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still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receiving</a:t>
            </a:r>
            <a:r>
              <a:rPr sz="716" spc="1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from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public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FDN,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should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disable </a:t>
            </a:r>
            <a:r>
              <a:rPr sz="716" spc="-3" dirty="0">
                <a:latin typeface="Arial"/>
                <a:cs typeface="Arial"/>
              </a:rPr>
              <a:t> service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at</a:t>
            </a:r>
            <a:r>
              <a:rPr sz="716" spc="-7" dirty="0">
                <a:latin typeface="Arial"/>
                <a:cs typeface="Arial"/>
              </a:rPr>
              <a:t> the</a:t>
            </a:r>
            <a:r>
              <a:rPr sz="716" spc="-3" dirty="0">
                <a:latin typeface="Arial"/>
                <a:cs typeface="Arial"/>
              </a:rPr>
              <a:t> interface</a:t>
            </a:r>
            <a:r>
              <a:rPr sz="716" spc="-7" dirty="0">
                <a:latin typeface="Arial"/>
                <a:cs typeface="Arial"/>
              </a:rPr>
              <a:t> level.</a:t>
            </a:r>
            <a:r>
              <a:rPr sz="716" spc="20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This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because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1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is</a:t>
            </a:r>
            <a:r>
              <a:rPr sz="716" spc="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still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downloading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</a:t>
            </a:r>
            <a:r>
              <a:rPr sz="716" spc="-3" dirty="0">
                <a:latin typeface="Arial"/>
                <a:cs typeface="Arial"/>
              </a:rPr>
              <a:t> may</a:t>
            </a:r>
            <a:r>
              <a:rPr sz="716" spc="-7" dirty="0">
                <a:latin typeface="Arial"/>
                <a:cs typeface="Arial"/>
              </a:rPr>
              <a:t> not </a:t>
            </a:r>
            <a:r>
              <a:rPr sz="716" spc="-187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be 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provide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accurate</a:t>
            </a:r>
            <a:r>
              <a:rPr sz="716" spc="-7" dirty="0">
                <a:latin typeface="Arial"/>
                <a:cs typeface="Arial"/>
              </a:rPr>
              <a:t> ratings</a:t>
            </a:r>
            <a:r>
              <a:rPr sz="716" spc="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or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updates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to</a:t>
            </a:r>
            <a:r>
              <a:rPr sz="716" spc="-7" dirty="0">
                <a:latin typeface="Arial"/>
                <a:cs typeface="Arial"/>
              </a:rPr>
              <a:t> FortiGate.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10" dirty="0">
                <a:latin typeface="Arial"/>
                <a:cs typeface="Arial"/>
              </a:rPr>
              <a:t>You</a:t>
            </a:r>
            <a:r>
              <a:rPr sz="716" spc="14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can</a:t>
            </a:r>
            <a:r>
              <a:rPr sz="716" spc="-7" dirty="0">
                <a:latin typeface="Arial"/>
                <a:cs typeface="Arial"/>
              </a:rPr>
              <a:t> enable</a:t>
            </a:r>
            <a:r>
              <a:rPr sz="716" spc="3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service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access</a:t>
            </a:r>
            <a:r>
              <a:rPr sz="716" spc="-7" dirty="0">
                <a:latin typeface="Arial"/>
                <a:cs typeface="Arial"/>
              </a:rPr>
              <a:t> </a:t>
            </a:r>
            <a:r>
              <a:rPr sz="716" spc="-3" dirty="0">
                <a:latin typeface="Arial"/>
                <a:cs typeface="Arial"/>
              </a:rPr>
              <a:t>after </a:t>
            </a:r>
            <a:r>
              <a:rPr sz="716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FortiManager</a:t>
            </a:r>
            <a:r>
              <a:rPr sz="716" spc="3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has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downloaded</a:t>
            </a:r>
            <a:r>
              <a:rPr sz="716" spc="24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the packages</a:t>
            </a:r>
            <a:r>
              <a:rPr sz="716" spc="-10" dirty="0">
                <a:latin typeface="Arial"/>
                <a:cs typeface="Arial"/>
              </a:rPr>
              <a:t> </a:t>
            </a:r>
            <a:r>
              <a:rPr sz="716" spc="-7" dirty="0">
                <a:latin typeface="Arial"/>
                <a:cs typeface="Arial"/>
              </a:rPr>
              <a:t>and databases.</a:t>
            </a:r>
            <a:endParaRPr sz="71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59">
              <a:spcBef>
                <a:spcPts val="3"/>
              </a:spcBef>
            </a:pPr>
            <a:r>
              <a:rPr lang="fr-FR" spc="-5"/>
              <a:t>FortiManager</a:t>
            </a:r>
            <a:r>
              <a:rPr lang="fr-FR" spc="-25"/>
              <a:t> </a:t>
            </a:r>
            <a:r>
              <a:rPr lang="fr-FR"/>
              <a:t>6.2</a:t>
            </a:r>
            <a:r>
              <a:rPr lang="fr-FR" spc="-25"/>
              <a:t> </a:t>
            </a:r>
            <a:r>
              <a:rPr lang="fr-FR" spc="-5"/>
              <a:t>Study</a:t>
            </a:r>
            <a:r>
              <a:rPr lang="fr-FR" spc="-20"/>
              <a:t> </a:t>
            </a:r>
            <a:r>
              <a:rPr lang="fr-FR" spc="-10"/>
              <a:t>Guide</a:t>
            </a:r>
            <a:endParaRPr spc="-7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b="0" i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77">
              <a:spcBef>
                <a:spcPts val="3"/>
              </a:spcBef>
            </a:pPr>
            <a:fld id="{81D60167-4931-47E6-BA6A-407CBD079E47}" type="slidenum">
              <a:rPr lang="fr-FR" spc="-5" smtClean="0"/>
              <a:pPr marL="38100">
                <a:spcBef>
                  <a:spcPts val="5"/>
                </a:spcBef>
              </a:pPr>
              <a:t>9</a:t>
            </a:fld>
            <a:endParaRPr spc="-3" dirty="0"/>
          </a:p>
        </p:txBody>
      </p:sp>
      <p:sp>
        <p:nvSpPr>
          <p:cNvPr id="6" name="object 6"/>
          <p:cNvSpPr txBox="1"/>
          <p:nvPr/>
        </p:nvSpPr>
        <p:spPr>
          <a:xfrm>
            <a:off x="7527160" y="73178"/>
            <a:ext cx="917864" cy="118465"/>
          </a:xfrm>
          <a:prstGeom prst="rect">
            <a:avLst/>
          </a:prstGeom>
        </p:spPr>
        <p:txBody>
          <a:bodyPr vert="horz" wrap="square" lIns="0" tIns="8226" rIns="0" bIns="0" rtlCol="0">
            <a:spAutoFit/>
          </a:bodyPr>
          <a:lstStyle/>
          <a:p>
            <a:pPr marL="8659">
              <a:spcBef>
                <a:spcPts val="65"/>
              </a:spcBef>
            </a:pP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716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716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716" spc="-7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716" spc="-3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71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696" y="175086"/>
            <a:ext cx="1499322" cy="419112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lnSpc>
                <a:spcPts val="1630"/>
              </a:lnSpc>
              <a:spcBef>
                <a:spcPts val="68"/>
              </a:spcBef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364" spc="-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1364">
              <a:latin typeface="Arial"/>
              <a:cs typeface="Arial"/>
            </a:endParaRPr>
          </a:p>
          <a:p>
            <a:pPr marL="8659">
              <a:lnSpc>
                <a:spcPts val="1630"/>
              </a:lnSpc>
            </a:pP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1364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64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13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3814</Words>
  <Application>Microsoft Office PowerPoint</Application>
  <PresentationFormat>Widescreen</PresentationFormat>
  <Paragraphs>323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Aymen Gasmi</dc:creator>
  <cp:lastModifiedBy>Aymen Gasmi</cp:lastModifiedBy>
  <cp:revision>1</cp:revision>
  <dcterms:created xsi:type="dcterms:W3CDTF">2021-02-22T17:52:30Z</dcterms:created>
  <dcterms:modified xsi:type="dcterms:W3CDTF">2021-02-22T17:52:37Z</dcterms:modified>
</cp:coreProperties>
</file>